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notesMasterIdLst>
    <p:notesMasterId r:id="rId25"/>
  </p:notesMasterIdLst>
  <p:sldIdLst>
    <p:sldId id="256" r:id="rId2"/>
    <p:sldId id="356" r:id="rId3"/>
    <p:sldId id="347" r:id="rId4"/>
    <p:sldId id="355" r:id="rId5"/>
    <p:sldId id="349" r:id="rId6"/>
    <p:sldId id="361" r:id="rId7"/>
    <p:sldId id="362" r:id="rId8"/>
    <p:sldId id="363" r:id="rId9"/>
    <p:sldId id="357" r:id="rId10"/>
    <p:sldId id="353" r:id="rId11"/>
    <p:sldId id="345" r:id="rId12"/>
    <p:sldId id="346" r:id="rId13"/>
    <p:sldId id="332" r:id="rId14"/>
    <p:sldId id="344" r:id="rId15"/>
    <p:sldId id="343" r:id="rId16"/>
    <p:sldId id="333" r:id="rId17"/>
    <p:sldId id="358" r:id="rId18"/>
    <p:sldId id="334" r:id="rId19"/>
    <p:sldId id="335" r:id="rId20"/>
    <p:sldId id="360" r:id="rId21"/>
    <p:sldId id="336" r:id="rId22"/>
    <p:sldId id="337" r:id="rId23"/>
    <p:sldId id="359"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iona Rawle"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68" autoAdjust="0"/>
    <p:restoredTop sz="80817" autoAdjust="0"/>
  </p:normalViewPr>
  <p:slideViewPr>
    <p:cSldViewPr snapToGrid="0" snapToObjects="1">
      <p:cViewPr varScale="1">
        <p:scale>
          <a:sx n="55" d="100"/>
          <a:sy n="55" d="100"/>
        </p:scale>
        <p:origin x="-1728"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6E9E83-242F-1742-8F13-290E6F4BC008}" type="datetimeFigureOut">
              <a:rPr lang="en-US" smtClean="0"/>
              <a:t>3/17/2013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C69D2B-7DFB-2E45-8747-40ACA1235CAF}" type="slidenum">
              <a:rPr lang="en-US" smtClean="0"/>
              <a:t>‹#›</a:t>
            </a:fld>
            <a:endParaRPr lang="en-US"/>
          </a:p>
        </p:txBody>
      </p:sp>
    </p:spTree>
    <p:extLst>
      <p:ext uri="{BB962C8B-B14F-4D97-AF65-F5344CB8AC3E}">
        <p14:creationId xmlns:p14="http://schemas.microsoft.com/office/powerpoint/2010/main" val="60666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both started thinking about science</a:t>
            </a:r>
            <a:r>
              <a:rPr lang="en-US" baseline="0" dirty="0" smtClean="0"/>
              <a:t> </a:t>
            </a:r>
            <a:r>
              <a:rPr lang="en-US" dirty="0" smtClean="0"/>
              <a:t>process skills separately. As a result,</a:t>
            </a:r>
            <a:r>
              <a:rPr lang="en-US" baseline="0" dirty="0" smtClean="0"/>
              <a:t> we came up with different list of learning goals</a:t>
            </a:r>
            <a:endParaRPr lang="en-US" dirty="0"/>
          </a:p>
        </p:txBody>
      </p:sp>
      <p:sp>
        <p:nvSpPr>
          <p:cNvPr id="4" name="Slide Number Placeholder 3"/>
          <p:cNvSpPr>
            <a:spLocks noGrp="1"/>
          </p:cNvSpPr>
          <p:nvPr>
            <p:ph type="sldNum" sz="quarter" idx="10"/>
          </p:nvPr>
        </p:nvSpPr>
        <p:spPr/>
        <p:txBody>
          <a:bodyPr/>
          <a:lstStyle/>
          <a:p>
            <a:fld id="{15C69D2B-7DFB-2E45-8747-40ACA1235CAF}" type="slidenum">
              <a:rPr lang="en-US" smtClean="0"/>
              <a:t>3</a:t>
            </a:fld>
            <a:endParaRPr lang="en-US"/>
          </a:p>
        </p:txBody>
      </p:sp>
    </p:spTree>
    <p:extLst>
      <p:ext uri="{BB962C8B-B14F-4D97-AF65-F5344CB8AC3E}">
        <p14:creationId xmlns:p14="http://schemas.microsoft.com/office/powerpoint/2010/main" val="1523095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Modeling good backward design.</a:t>
            </a:r>
            <a:endParaRPr lang="en-US" dirty="0"/>
          </a:p>
        </p:txBody>
      </p:sp>
      <p:sp>
        <p:nvSpPr>
          <p:cNvPr id="4" name="Slide Number Placeholder 3"/>
          <p:cNvSpPr>
            <a:spLocks noGrp="1"/>
          </p:cNvSpPr>
          <p:nvPr>
            <p:ph type="sldNum" sz="quarter" idx="10"/>
          </p:nvPr>
        </p:nvSpPr>
        <p:spPr/>
        <p:txBody>
          <a:bodyPr/>
          <a:lstStyle/>
          <a:p>
            <a:fld id="{15C69D2B-7DFB-2E45-8747-40ACA1235CAF}" type="slidenum">
              <a:rPr lang="en-US" smtClean="0"/>
              <a:t>5</a:t>
            </a:fld>
            <a:endParaRPr lang="en-US"/>
          </a:p>
        </p:txBody>
      </p:sp>
    </p:spTree>
    <p:extLst>
      <p:ext uri="{BB962C8B-B14F-4D97-AF65-F5344CB8AC3E}">
        <p14:creationId xmlns:p14="http://schemas.microsoft.com/office/powerpoint/2010/main" val="32162193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ln/>
        </p:spPr>
      </p:sp>
      <p:sp>
        <p:nvSpPr>
          <p:cNvPr id="51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ea typeface="MS PGothic" charset="0"/>
            </a:endParaRPr>
          </a:p>
        </p:txBody>
      </p:sp>
      <p:sp>
        <p:nvSpPr>
          <p:cNvPr id="51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37" eaLnBrk="0" hangingPunct="0">
              <a:defRPr>
                <a:solidFill>
                  <a:schemeClr val="tx1"/>
                </a:solidFill>
                <a:latin typeface="Arial" charset="0"/>
                <a:ea typeface="MS PGothic" charset="0"/>
                <a:cs typeface="MS PGothic" charset="0"/>
              </a:defRPr>
            </a:lvl1pPr>
            <a:lvl2pPr marL="729057" indent="-280406" defTabSz="914437" eaLnBrk="0" hangingPunct="0">
              <a:defRPr>
                <a:solidFill>
                  <a:schemeClr val="tx1"/>
                </a:solidFill>
                <a:latin typeface="Arial" charset="0"/>
                <a:ea typeface="MS PGothic" charset="0"/>
                <a:cs typeface="MS PGothic" charset="0"/>
              </a:defRPr>
            </a:lvl2pPr>
            <a:lvl3pPr marL="1121626" indent="-224325" defTabSz="914437" eaLnBrk="0" hangingPunct="0">
              <a:defRPr>
                <a:solidFill>
                  <a:schemeClr val="tx1"/>
                </a:solidFill>
                <a:latin typeface="Arial" charset="0"/>
                <a:ea typeface="MS PGothic" charset="0"/>
                <a:cs typeface="MS PGothic" charset="0"/>
              </a:defRPr>
            </a:lvl3pPr>
            <a:lvl4pPr marL="1570276" indent="-224325" defTabSz="914437" eaLnBrk="0" hangingPunct="0">
              <a:defRPr>
                <a:solidFill>
                  <a:schemeClr val="tx1"/>
                </a:solidFill>
                <a:latin typeface="Arial" charset="0"/>
                <a:ea typeface="MS PGothic" charset="0"/>
                <a:cs typeface="MS PGothic" charset="0"/>
              </a:defRPr>
            </a:lvl4pPr>
            <a:lvl5pPr marL="2018927" indent="-224325" defTabSz="914437" eaLnBrk="0" hangingPunct="0">
              <a:defRPr>
                <a:solidFill>
                  <a:schemeClr val="tx1"/>
                </a:solidFill>
                <a:latin typeface="Arial" charset="0"/>
                <a:ea typeface="MS PGothic" charset="0"/>
                <a:cs typeface="MS PGothic" charset="0"/>
              </a:defRPr>
            </a:lvl5pPr>
            <a:lvl6pPr marL="2467577" indent="-224325" defTabSz="914437" eaLnBrk="0" fontAlgn="base" hangingPunct="0">
              <a:spcBef>
                <a:spcPct val="0"/>
              </a:spcBef>
              <a:spcAft>
                <a:spcPct val="0"/>
              </a:spcAft>
              <a:defRPr>
                <a:solidFill>
                  <a:schemeClr val="tx1"/>
                </a:solidFill>
                <a:latin typeface="Arial" charset="0"/>
                <a:ea typeface="MS PGothic" charset="0"/>
                <a:cs typeface="MS PGothic" charset="0"/>
              </a:defRPr>
            </a:lvl6pPr>
            <a:lvl7pPr marL="2916227" indent="-224325" defTabSz="914437" eaLnBrk="0" fontAlgn="base" hangingPunct="0">
              <a:spcBef>
                <a:spcPct val="0"/>
              </a:spcBef>
              <a:spcAft>
                <a:spcPct val="0"/>
              </a:spcAft>
              <a:defRPr>
                <a:solidFill>
                  <a:schemeClr val="tx1"/>
                </a:solidFill>
                <a:latin typeface="Arial" charset="0"/>
                <a:ea typeface="MS PGothic" charset="0"/>
                <a:cs typeface="MS PGothic" charset="0"/>
              </a:defRPr>
            </a:lvl7pPr>
            <a:lvl8pPr marL="3364878" indent="-224325" defTabSz="914437" eaLnBrk="0" fontAlgn="base" hangingPunct="0">
              <a:spcBef>
                <a:spcPct val="0"/>
              </a:spcBef>
              <a:spcAft>
                <a:spcPct val="0"/>
              </a:spcAft>
              <a:defRPr>
                <a:solidFill>
                  <a:schemeClr val="tx1"/>
                </a:solidFill>
                <a:latin typeface="Arial" charset="0"/>
                <a:ea typeface="MS PGothic" charset="0"/>
                <a:cs typeface="MS PGothic" charset="0"/>
              </a:defRPr>
            </a:lvl8pPr>
            <a:lvl9pPr marL="3813528" indent="-224325" defTabSz="914437"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34C99AF8-5C60-7843-BBF6-E9C5E70F92D6}" type="slidenum">
              <a:rPr lang="en-CA"/>
              <a:pPr eaLnBrk="1" hangingPunct="1"/>
              <a:t>7</a:t>
            </a:fld>
            <a:endParaRPr lang="en-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61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ea typeface="MS PGothic" charset="0"/>
            </a:endParaRPr>
          </a:p>
        </p:txBody>
      </p:sp>
      <p:sp>
        <p:nvSpPr>
          <p:cNvPr id="61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37" eaLnBrk="0" hangingPunct="0">
              <a:defRPr>
                <a:solidFill>
                  <a:schemeClr val="tx1"/>
                </a:solidFill>
                <a:latin typeface="Arial" charset="0"/>
                <a:ea typeface="MS PGothic" charset="0"/>
                <a:cs typeface="MS PGothic" charset="0"/>
              </a:defRPr>
            </a:lvl1pPr>
            <a:lvl2pPr marL="729057" indent="-280406" defTabSz="914437" eaLnBrk="0" hangingPunct="0">
              <a:defRPr>
                <a:solidFill>
                  <a:schemeClr val="tx1"/>
                </a:solidFill>
                <a:latin typeface="Arial" charset="0"/>
                <a:ea typeface="MS PGothic" charset="0"/>
                <a:cs typeface="MS PGothic" charset="0"/>
              </a:defRPr>
            </a:lvl2pPr>
            <a:lvl3pPr marL="1121626" indent="-224325" defTabSz="914437" eaLnBrk="0" hangingPunct="0">
              <a:defRPr>
                <a:solidFill>
                  <a:schemeClr val="tx1"/>
                </a:solidFill>
                <a:latin typeface="Arial" charset="0"/>
                <a:ea typeface="MS PGothic" charset="0"/>
                <a:cs typeface="MS PGothic" charset="0"/>
              </a:defRPr>
            </a:lvl3pPr>
            <a:lvl4pPr marL="1570276" indent="-224325" defTabSz="914437" eaLnBrk="0" hangingPunct="0">
              <a:defRPr>
                <a:solidFill>
                  <a:schemeClr val="tx1"/>
                </a:solidFill>
                <a:latin typeface="Arial" charset="0"/>
                <a:ea typeface="MS PGothic" charset="0"/>
                <a:cs typeface="MS PGothic" charset="0"/>
              </a:defRPr>
            </a:lvl4pPr>
            <a:lvl5pPr marL="2018927" indent="-224325" defTabSz="914437" eaLnBrk="0" hangingPunct="0">
              <a:defRPr>
                <a:solidFill>
                  <a:schemeClr val="tx1"/>
                </a:solidFill>
                <a:latin typeface="Arial" charset="0"/>
                <a:ea typeface="MS PGothic" charset="0"/>
                <a:cs typeface="MS PGothic" charset="0"/>
              </a:defRPr>
            </a:lvl5pPr>
            <a:lvl6pPr marL="2467577" indent="-224325" defTabSz="914437" eaLnBrk="0" fontAlgn="base" hangingPunct="0">
              <a:spcBef>
                <a:spcPct val="0"/>
              </a:spcBef>
              <a:spcAft>
                <a:spcPct val="0"/>
              </a:spcAft>
              <a:defRPr>
                <a:solidFill>
                  <a:schemeClr val="tx1"/>
                </a:solidFill>
                <a:latin typeface="Arial" charset="0"/>
                <a:ea typeface="MS PGothic" charset="0"/>
                <a:cs typeface="MS PGothic" charset="0"/>
              </a:defRPr>
            </a:lvl6pPr>
            <a:lvl7pPr marL="2916227" indent="-224325" defTabSz="914437" eaLnBrk="0" fontAlgn="base" hangingPunct="0">
              <a:spcBef>
                <a:spcPct val="0"/>
              </a:spcBef>
              <a:spcAft>
                <a:spcPct val="0"/>
              </a:spcAft>
              <a:defRPr>
                <a:solidFill>
                  <a:schemeClr val="tx1"/>
                </a:solidFill>
                <a:latin typeface="Arial" charset="0"/>
                <a:ea typeface="MS PGothic" charset="0"/>
                <a:cs typeface="MS PGothic" charset="0"/>
              </a:defRPr>
            </a:lvl7pPr>
            <a:lvl8pPr marL="3364878" indent="-224325" defTabSz="914437" eaLnBrk="0" fontAlgn="base" hangingPunct="0">
              <a:spcBef>
                <a:spcPct val="0"/>
              </a:spcBef>
              <a:spcAft>
                <a:spcPct val="0"/>
              </a:spcAft>
              <a:defRPr>
                <a:solidFill>
                  <a:schemeClr val="tx1"/>
                </a:solidFill>
                <a:latin typeface="Arial" charset="0"/>
                <a:ea typeface="MS PGothic" charset="0"/>
                <a:cs typeface="MS PGothic" charset="0"/>
              </a:defRPr>
            </a:lvl8pPr>
            <a:lvl9pPr marL="3813528" indent="-224325" defTabSz="914437"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880EAD16-3D1B-E240-A52A-9D645849144D}" type="slidenum">
              <a:rPr lang="en-CA"/>
              <a:pPr eaLnBrk="1" hangingPunct="1"/>
              <a:t>9</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Modeling good backward design.</a:t>
            </a:r>
            <a:endParaRPr lang="en-US" dirty="0"/>
          </a:p>
        </p:txBody>
      </p:sp>
      <p:sp>
        <p:nvSpPr>
          <p:cNvPr id="4" name="Slide Number Placeholder 3"/>
          <p:cNvSpPr>
            <a:spLocks noGrp="1"/>
          </p:cNvSpPr>
          <p:nvPr>
            <p:ph type="sldNum" sz="quarter" idx="10"/>
          </p:nvPr>
        </p:nvSpPr>
        <p:spPr/>
        <p:txBody>
          <a:bodyPr/>
          <a:lstStyle/>
          <a:p>
            <a:fld id="{15C69D2B-7DFB-2E45-8747-40ACA1235CAF}" type="slidenum">
              <a:rPr lang="en-US" smtClean="0"/>
              <a:t>17</a:t>
            </a:fld>
            <a:endParaRPr lang="en-US"/>
          </a:p>
        </p:txBody>
      </p:sp>
    </p:spTree>
    <p:extLst>
      <p:ext uri="{BB962C8B-B14F-4D97-AF65-F5344CB8AC3E}">
        <p14:creationId xmlns:p14="http://schemas.microsoft.com/office/powerpoint/2010/main" val="32162193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ea typeface="ＭＳ Ｐゴシック" charset="0"/>
                <a:cs typeface="ＭＳ Ｐゴシック" charset="0"/>
              </a:rPr>
              <a:t>Analysis of the results above showed that NDSU students made good gains on these three rubric items that more closely matched the NDSU learning objectives. </a:t>
            </a:r>
          </a:p>
          <a:p>
            <a:endParaRPr lang="en-US" dirty="0"/>
          </a:p>
        </p:txBody>
      </p:sp>
      <p:sp>
        <p:nvSpPr>
          <p:cNvPr id="4" name="Slide Number Placeholder 3"/>
          <p:cNvSpPr>
            <a:spLocks noGrp="1"/>
          </p:cNvSpPr>
          <p:nvPr>
            <p:ph type="sldNum" sz="quarter" idx="10"/>
          </p:nvPr>
        </p:nvSpPr>
        <p:spPr/>
        <p:txBody>
          <a:bodyPr/>
          <a:lstStyle/>
          <a:p>
            <a:fld id="{15C69D2B-7DFB-2E45-8747-40ACA1235CAF}" type="slidenum">
              <a:rPr lang="en-US" smtClean="0"/>
              <a:t>19</a:t>
            </a:fld>
            <a:endParaRPr lang="en-US"/>
          </a:p>
        </p:txBody>
      </p:sp>
    </p:spTree>
    <p:extLst>
      <p:ext uri="{BB962C8B-B14F-4D97-AF65-F5344CB8AC3E}">
        <p14:creationId xmlns:p14="http://schemas.microsoft.com/office/powerpoint/2010/main" val="17065799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Mention rubric developed by Clarissa and Mary Pat.</a:t>
            </a:r>
          </a:p>
          <a:p>
            <a:r>
              <a:rPr lang="en-US" dirty="0" smtClean="0"/>
              <a:t>-EDAT</a:t>
            </a:r>
            <a:r>
              <a:rPr lang="en-US" baseline="0" dirty="0" smtClean="0"/>
              <a:t> is a good starting point but it doesn’t give us the level of differentiation we want between our students. For example – is there a hypothesis? Testable hypothesis? Good control?</a:t>
            </a:r>
            <a:endParaRPr lang="en-US" dirty="0"/>
          </a:p>
        </p:txBody>
      </p:sp>
      <p:sp>
        <p:nvSpPr>
          <p:cNvPr id="4" name="Slide Number Placeholder 3"/>
          <p:cNvSpPr>
            <a:spLocks noGrp="1"/>
          </p:cNvSpPr>
          <p:nvPr>
            <p:ph type="sldNum" sz="quarter" idx="10"/>
          </p:nvPr>
        </p:nvSpPr>
        <p:spPr/>
        <p:txBody>
          <a:bodyPr/>
          <a:lstStyle/>
          <a:p>
            <a:fld id="{15C69D2B-7DFB-2E45-8747-40ACA1235CAF}" type="slidenum">
              <a:rPr lang="en-US" smtClean="0"/>
              <a:t>21</a:t>
            </a:fld>
            <a:endParaRPr lang="en-US"/>
          </a:p>
        </p:txBody>
      </p:sp>
    </p:spTree>
    <p:extLst>
      <p:ext uri="{BB962C8B-B14F-4D97-AF65-F5344CB8AC3E}">
        <p14:creationId xmlns:p14="http://schemas.microsoft.com/office/powerpoint/2010/main" val="12726798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B8AC5D0F-1FCD-464A-A5FC-DB9F3E0C7539}" type="datetimeFigureOut">
              <a:rPr lang="en-US" smtClean="0"/>
              <a:pPr/>
              <a:t>3/17/2013</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3984052-BE85-3C40-9406-08A930B2B86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AC5D0F-1FCD-464A-A5FC-DB9F3E0C7539}" type="datetimeFigureOut">
              <a:rPr lang="en-US" smtClean="0"/>
              <a:pPr/>
              <a:t>3/17/2013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984052-BE85-3C40-9406-08A930B2B86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B8AC5D0F-1FCD-464A-A5FC-DB9F3E0C7539}" type="datetimeFigureOut">
              <a:rPr lang="en-US" smtClean="0"/>
              <a:pPr/>
              <a:t>3/17/2013</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3984052-BE85-3C40-9406-08A930B2B86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8AC5D0F-1FCD-464A-A5FC-DB9F3E0C7539}" type="datetimeFigureOut">
              <a:rPr lang="en-US" smtClean="0"/>
              <a:pPr/>
              <a:t>3/17/2013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3984052-BE85-3C40-9406-08A930B2B860}"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8AC5D0F-1FCD-464A-A5FC-DB9F3E0C7539}" type="datetimeFigureOut">
              <a:rPr lang="en-US" smtClean="0"/>
              <a:pPr/>
              <a:t>3/17/2013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3984052-BE85-3C40-9406-08A930B2B860}"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B8AC5D0F-1FCD-464A-A5FC-DB9F3E0C7539}" type="datetimeFigureOut">
              <a:rPr lang="en-US" smtClean="0"/>
              <a:pPr/>
              <a:t>3/17/2013</a:t>
            </a:fld>
            <a:endParaRPr lang="en-US"/>
          </a:p>
        </p:txBody>
      </p:sp>
      <p:sp>
        <p:nvSpPr>
          <p:cNvPr id="10" name="Slide Number Placeholder 9"/>
          <p:cNvSpPr>
            <a:spLocks noGrp="1"/>
          </p:cNvSpPr>
          <p:nvPr>
            <p:ph type="sldNum" sz="quarter" idx="16"/>
          </p:nvPr>
        </p:nvSpPr>
        <p:spPr/>
        <p:txBody>
          <a:bodyPr rtlCol="0"/>
          <a:lstStyle/>
          <a:p>
            <a:fld id="{B3984052-BE85-3C40-9406-08A930B2B860}"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B8AC5D0F-1FCD-464A-A5FC-DB9F3E0C7539}" type="datetimeFigureOut">
              <a:rPr lang="en-US" smtClean="0"/>
              <a:pPr/>
              <a:t>3/17/2013</a:t>
            </a:fld>
            <a:endParaRPr lang="en-US"/>
          </a:p>
        </p:txBody>
      </p:sp>
      <p:sp>
        <p:nvSpPr>
          <p:cNvPr id="12" name="Slide Number Placeholder 11"/>
          <p:cNvSpPr>
            <a:spLocks noGrp="1"/>
          </p:cNvSpPr>
          <p:nvPr>
            <p:ph type="sldNum" sz="quarter" idx="16"/>
          </p:nvPr>
        </p:nvSpPr>
        <p:spPr/>
        <p:txBody>
          <a:bodyPr rtlCol="0"/>
          <a:lstStyle/>
          <a:p>
            <a:fld id="{B3984052-BE85-3C40-9406-08A930B2B860}"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8AC5D0F-1FCD-464A-A5FC-DB9F3E0C7539}" type="datetimeFigureOut">
              <a:rPr lang="en-US" smtClean="0"/>
              <a:pPr/>
              <a:t>3/17/2013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3984052-BE85-3C40-9406-08A930B2B86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AC5D0F-1FCD-464A-A5FC-DB9F3E0C7539}" type="datetimeFigureOut">
              <a:rPr lang="en-US" smtClean="0"/>
              <a:pPr/>
              <a:t>3/17/2013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3984052-BE85-3C40-9406-08A930B2B86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8AC5D0F-1FCD-464A-A5FC-DB9F3E0C7539}" type="datetimeFigureOut">
              <a:rPr lang="en-US" smtClean="0"/>
              <a:pPr/>
              <a:t>3/17/2013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3984052-BE85-3C40-9406-08A930B2B860}"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B8AC5D0F-1FCD-464A-A5FC-DB9F3E0C7539}" type="datetimeFigureOut">
              <a:rPr lang="en-US" smtClean="0"/>
              <a:pPr/>
              <a:t>3/17/2013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3984052-BE85-3C40-9406-08A930B2B860}"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B8AC5D0F-1FCD-464A-A5FC-DB9F3E0C7539}" type="datetimeFigureOut">
              <a:rPr lang="en-US" smtClean="0"/>
              <a:pPr/>
              <a:t>3/17/2013</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3984052-BE85-3C40-9406-08A930B2B86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43000" y="2750388"/>
            <a:ext cx="7315200" cy="685800"/>
          </a:xfrm>
        </p:spPr>
        <p:txBody>
          <a:bodyPr>
            <a:normAutofit fontScale="90000"/>
          </a:bodyPr>
          <a:lstStyle/>
          <a:p>
            <a:r>
              <a:rPr lang="en-US" sz="4800" b="1" dirty="0"/>
              <a:t>Improving scientific thinking and experimental design skills in undergraduate students</a:t>
            </a:r>
            <a:r>
              <a:rPr lang="en-US" sz="4800" dirty="0"/>
              <a:t/>
            </a:r>
            <a:br>
              <a:rPr lang="en-US" sz="4800" dirty="0"/>
            </a:br>
            <a:r>
              <a:rPr lang="en-US" dirty="0" smtClean="0"/>
              <a:t/>
            </a:r>
            <a:br>
              <a:rPr lang="en-US" dirty="0" smtClean="0"/>
            </a:br>
            <a:r>
              <a:rPr lang="en-US" sz="3100" dirty="0"/>
              <a:t>Angela Hodgson, North Dakota State </a:t>
            </a:r>
            <a:r>
              <a:rPr lang="en-US" sz="3100" dirty="0" smtClean="0"/>
              <a:t>University</a:t>
            </a:r>
            <a:br>
              <a:rPr lang="en-US" sz="3100" dirty="0" smtClean="0"/>
            </a:br>
            <a:r>
              <a:rPr lang="en-US" sz="3100" dirty="0" smtClean="0"/>
              <a:t>Fiona </a:t>
            </a:r>
            <a:r>
              <a:rPr lang="en-US" sz="3100" dirty="0" err="1"/>
              <a:t>Rawle</a:t>
            </a:r>
            <a:r>
              <a:rPr lang="en-US" sz="3100" dirty="0"/>
              <a:t>, University of Toronto at Mississauga</a:t>
            </a:r>
            <a:r>
              <a:rPr lang="en-US" sz="3100" dirty="0" smtClean="0"/>
              <a:t>.</a:t>
            </a:r>
            <a:endParaRPr lang="en-US" sz="3100" dirty="0"/>
          </a:p>
        </p:txBody>
      </p:sp>
      <p:pic>
        <p:nvPicPr>
          <p:cNvPr id="4" name="Picture 3" descr="http://www.ndsu.edu/fileadmin/www.ur.ndsu.edu/logo_usage/NDSU.logo.typebox.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065" y="5260820"/>
            <a:ext cx="3388524" cy="82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808056" y="4960386"/>
            <a:ext cx="2650144" cy="1428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6862"/>
            <a:ext cx="8229600" cy="1143000"/>
          </a:xfrm>
        </p:spPr>
        <p:txBody>
          <a:bodyPr/>
          <a:lstStyle/>
          <a:p>
            <a:r>
              <a:rPr lang="en-US" dirty="0" smtClean="0"/>
              <a:t>NDSU – Example Inquiry Lab</a:t>
            </a:r>
            <a:endParaRPr lang="en-US" dirty="0"/>
          </a:p>
        </p:txBody>
      </p:sp>
      <p:sp>
        <p:nvSpPr>
          <p:cNvPr id="3" name="Content Placeholder 2"/>
          <p:cNvSpPr>
            <a:spLocks noGrp="1"/>
          </p:cNvSpPr>
          <p:nvPr>
            <p:ph sz="quarter" idx="1"/>
          </p:nvPr>
        </p:nvSpPr>
        <p:spPr>
          <a:xfrm>
            <a:off x="391886" y="1531189"/>
            <a:ext cx="8752114" cy="4525963"/>
          </a:xfrm>
        </p:spPr>
        <p:txBody>
          <a:bodyPr>
            <a:noAutofit/>
          </a:bodyPr>
          <a:lstStyle/>
          <a:p>
            <a:pPr marL="0" indent="0">
              <a:buNone/>
            </a:pPr>
            <a:r>
              <a:rPr lang="en-US" sz="2400" u="sng" dirty="0" smtClean="0"/>
              <a:t>Question</a:t>
            </a:r>
          </a:p>
          <a:p>
            <a:pPr marL="0" indent="0">
              <a:buNone/>
            </a:pPr>
            <a:r>
              <a:rPr lang="en-US" sz="2800" dirty="0" err="1" smtClean="0"/>
              <a:t>Agri</a:t>
            </a:r>
            <a:r>
              <a:rPr lang="en-US" sz="2800" dirty="0" smtClean="0"/>
              <a:t>-gas </a:t>
            </a:r>
            <a:r>
              <a:rPr lang="en-US" sz="2800" dirty="0"/>
              <a:t>is a company currently producing ethanol by yeast fermentation of a 5% sucrose solution at 20°C.  The company would like to increase the metabolic rate of the yeast in order to maximize </a:t>
            </a:r>
            <a:r>
              <a:rPr lang="en-US" sz="2800" dirty="0" smtClean="0"/>
              <a:t>ethanol </a:t>
            </a:r>
            <a:r>
              <a:rPr lang="en-US" sz="2800" dirty="0"/>
              <a:t>production.  Would changing any aspect of the current production system increase the rate of yeast fermentation</a:t>
            </a:r>
            <a:r>
              <a:rPr lang="en-US" sz="2800" dirty="0" smtClean="0"/>
              <a:t>?</a:t>
            </a:r>
          </a:p>
          <a:p>
            <a:pPr marL="0" lvl="0" indent="0">
              <a:buNone/>
            </a:pPr>
            <a:r>
              <a:rPr lang="en-US" sz="2400" u="sng" dirty="0" smtClean="0"/>
              <a:t>Materials</a:t>
            </a:r>
          </a:p>
          <a:p>
            <a:pPr marL="0" lvl="0" indent="0">
              <a:buNone/>
            </a:pPr>
            <a:r>
              <a:rPr lang="en-US" sz="2400" dirty="0" smtClean="0"/>
              <a:t> </a:t>
            </a:r>
            <a:r>
              <a:rPr lang="en-US" sz="2400" dirty="0"/>
              <a:t>Incubators that can be set at 40 degrees C and 60 degrees C, refrigerator (4 degrees C), carbohydrates- sucrose(table sugar), glucose, brown sugar, powdered sugar, lamps with different color light bulbs, dark cabinets, </a:t>
            </a:r>
            <a:r>
              <a:rPr lang="en-US" sz="2400" dirty="0" err="1"/>
              <a:t>HCl</a:t>
            </a:r>
            <a:r>
              <a:rPr lang="en-US" sz="2400" dirty="0"/>
              <a:t> (acid), base (</a:t>
            </a:r>
            <a:r>
              <a:rPr lang="en-US" sz="2400" dirty="0" err="1" smtClean="0"/>
              <a:t>NaOH</a:t>
            </a:r>
            <a:r>
              <a:rPr lang="en-US" sz="2400" dirty="0" smtClean="0"/>
              <a:t>)</a:t>
            </a:r>
          </a:p>
          <a:p>
            <a:pPr marL="0" lvl="0" indent="0">
              <a:buNone/>
            </a:pPr>
            <a:endParaRPr lang="en-US" sz="2400" dirty="0"/>
          </a:p>
        </p:txBody>
      </p:sp>
    </p:spTree>
    <p:extLst>
      <p:ext uri="{BB962C8B-B14F-4D97-AF65-F5344CB8AC3E}">
        <p14:creationId xmlns:p14="http://schemas.microsoft.com/office/powerpoint/2010/main" val="3714842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Experimental Design Aptitude Test</a:t>
            </a:r>
            <a:br>
              <a:rPr lang="en-US" dirty="0" smtClean="0"/>
            </a:br>
            <a:r>
              <a:rPr lang="en-US" sz="3600" dirty="0" smtClean="0"/>
              <a:t>(</a:t>
            </a:r>
            <a:r>
              <a:rPr lang="en-US" sz="3600" dirty="0" err="1" smtClean="0"/>
              <a:t>Sirum</a:t>
            </a:r>
            <a:r>
              <a:rPr lang="en-US" sz="3600" dirty="0" smtClean="0"/>
              <a:t>, 2011 Bioscience)</a:t>
            </a:r>
            <a:endParaRPr lang="en-US" sz="3600" dirty="0"/>
          </a:p>
        </p:txBody>
      </p:sp>
      <p:sp>
        <p:nvSpPr>
          <p:cNvPr id="3" name="Content Placeholder 2"/>
          <p:cNvSpPr>
            <a:spLocks noGrp="1"/>
          </p:cNvSpPr>
          <p:nvPr>
            <p:ph sz="quarter" idx="1"/>
          </p:nvPr>
        </p:nvSpPr>
        <p:spPr/>
        <p:txBody>
          <a:bodyPr>
            <a:normAutofit fontScale="92500"/>
          </a:bodyPr>
          <a:lstStyle/>
          <a:p>
            <a:pPr marL="542834" indent="-542834">
              <a:spcBef>
                <a:spcPct val="10000"/>
              </a:spcBef>
              <a:buFont typeface="Arial" pitchFamily="34" charset="0"/>
              <a:buChar char="•"/>
              <a:defRPr/>
            </a:pPr>
            <a:r>
              <a:rPr lang="en-US" sz="3300" dirty="0" smtClean="0">
                <a:latin typeface="Helvetica" pitchFamily="34" charset="0"/>
                <a:cs typeface="Helvetica" pitchFamily="34" charset="0"/>
              </a:rPr>
              <a:t>Students </a:t>
            </a:r>
            <a:r>
              <a:rPr lang="en-US" sz="3300" dirty="0">
                <a:latin typeface="Helvetica" pitchFamily="34" charset="0"/>
                <a:cs typeface="Helvetica" pitchFamily="34" charset="0"/>
              </a:rPr>
              <a:t>taking the EDAT are given the following </a:t>
            </a:r>
            <a:r>
              <a:rPr lang="en-US" sz="3300" dirty="0" smtClean="0">
                <a:latin typeface="Helvetica" pitchFamily="34" charset="0"/>
                <a:cs typeface="Helvetica" pitchFamily="34" charset="0"/>
              </a:rPr>
              <a:t>prompt:</a:t>
            </a:r>
          </a:p>
          <a:p>
            <a:pPr marL="0" indent="0">
              <a:spcBef>
                <a:spcPct val="10000"/>
              </a:spcBef>
              <a:buNone/>
              <a:defRPr/>
            </a:pPr>
            <a:endParaRPr lang="en-US" sz="3300" dirty="0" smtClean="0">
              <a:latin typeface="Helvetica" pitchFamily="34" charset="0"/>
              <a:cs typeface="Helvetica" pitchFamily="34" charset="0"/>
            </a:endParaRPr>
          </a:p>
          <a:p>
            <a:pPr marL="542834" indent="-542834">
              <a:spcBef>
                <a:spcPct val="10000"/>
              </a:spcBef>
              <a:buFont typeface="Arial" pitchFamily="34" charset="0"/>
              <a:buChar char="•"/>
              <a:defRPr/>
            </a:pPr>
            <a:r>
              <a:rPr lang="en-US" sz="3300" i="1" dirty="0" smtClean="0">
                <a:latin typeface="Helvetica" pitchFamily="34" charset="0"/>
                <a:cs typeface="Helvetica" pitchFamily="34" charset="0"/>
              </a:rPr>
              <a:t>Advertisements </a:t>
            </a:r>
            <a:r>
              <a:rPr lang="en-US" sz="3300" i="1" dirty="0">
                <a:latin typeface="Helvetica" pitchFamily="34" charset="0"/>
                <a:cs typeface="Helvetica" pitchFamily="34" charset="0"/>
              </a:rPr>
              <a:t>for a herbal product, ginseng, claim that it promotes endurance.  To determine if the claim is fraudulent and prior to accepting this claim, what type of evidence would you like to see?  Provide details of an investigative design.</a:t>
            </a:r>
            <a:endParaRPr lang="en-US" dirty="0"/>
          </a:p>
        </p:txBody>
      </p:sp>
    </p:spTree>
    <p:extLst>
      <p:ext uri="{BB962C8B-B14F-4D97-AF65-F5344CB8AC3E}">
        <p14:creationId xmlns:p14="http://schemas.microsoft.com/office/powerpoint/2010/main" val="35029087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500"/>
            <a:ext cx="8229600" cy="1143000"/>
          </a:xfrm>
        </p:spPr>
        <p:txBody>
          <a:bodyPr/>
          <a:lstStyle/>
          <a:p>
            <a:r>
              <a:rPr lang="en-US" dirty="0" smtClean="0"/>
              <a:t>EDAT Scoring Rubric</a:t>
            </a:r>
            <a:endParaRPr lang="en-US" dirty="0"/>
          </a:p>
        </p:txBody>
      </p:sp>
      <p:sp>
        <p:nvSpPr>
          <p:cNvPr id="3" name="Content Placeholder 2"/>
          <p:cNvSpPr>
            <a:spLocks noGrp="1"/>
          </p:cNvSpPr>
          <p:nvPr>
            <p:ph sz="quarter" idx="1"/>
          </p:nvPr>
        </p:nvSpPr>
        <p:spPr>
          <a:xfrm>
            <a:off x="0" y="1587260"/>
            <a:ext cx="9144000" cy="5270740"/>
          </a:xfrm>
        </p:spPr>
        <p:txBody>
          <a:bodyPr>
            <a:normAutofit fontScale="85000" lnSpcReduction="20000"/>
          </a:bodyPr>
          <a:lstStyle/>
          <a:p>
            <a:pPr>
              <a:spcBef>
                <a:spcPct val="10000"/>
              </a:spcBef>
            </a:pPr>
            <a:r>
              <a:rPr lang="en-US" b="1" dirty="0" smtClean="0">
                <a:cs typeface="Helvetica" charset="0"/>
              </a:rPr>
              <a:t>1 </a:t>
            </a:r>
            <a:r>
              <a:rPr lang="en-US" b="1" dirty="0">
                <a:cs typeface="Helvetica" charset="0"/>
              </a:rPr>
              <a:t>pt. is awarded for each of the following rubric items that are included in the student answer.</a:t>
            </a:r>
          </a:p>
          <a:p>
            <a:pPr lvl="2">
              <a:spcBef>
                <a:spcPct val="10000"/>
              </a:spcBef>
              <a:buFontTx/>
              <a:buAutoNum type="arabicPeriod"/>
            </a:pPr>
            <a:r>
              <a:rPr lang="en-US" sz="2800" dirty="0" smtClean="0">
                <a:cs typeface="Helvetica" charset="0"/>
              </a:rPr>
              <a:t>Recognition that an experiment can be done to test the claim</a:t>
            </a:r>
          </a:p>
          <a:p>
            <a:pPr lvl="2">
              <a:spcBef>
                <a:spcPct val="10000"/>
              </a:spcBef>
              <a:buFontTx/>
              <a:buAutoNum type="arabicPeriod"/>
            </a:pPr>
            <a:r>
              <a:rPr lang="en-US" sz="2800" dirty="0" smtClean="0">
                <a:cs typeface="Helvetica" charset="0"/>
              </a:rPr>
              <a:t>Identification of what variable is manipulated</a:t>
            </a:r>
          </a:p>
          <a:p>
            <a:pPr lvl="2">
              <a:spcBef>
                <a:spcPct val="10000"/>
              </a:spcBef>
              <a:buFontTx/>
              <a:buAutoNum type="arabicPeriod"/>
            </a:pPr>
            <a:r>
              <a:rPr lang="en-US" sz="2800" dirty="0" smtClean="0">
                <a:cs typeface="Helvetica" charset="0"/>
              </a:rPr>
              <a:t>Identification of what variable is measured</a:t>
            </a:r>
          </a:p>
          <a:p>
            <a:pPr lvl="2">
              <a:spcBef>
                <a:spcPct val="10000"/>
              </a:spcBef>
              <a:buFontTx/>
              <a:buAutoNum type="arabicPeriod"/>
            </a:pPr>
            <a:r>
              <a:rPr lang="en-US" sz="2800" dirty="0" smtClean="0">
                <a:cs typeface="Helvetica" charset="0"/>
              </a:rPr>
              <a:t>Description of how dependent variable is measured</a:t>
            </a:r>
          </a:p>
          <a:p>
            <a:pPr lvl="2">
              <a:spcBef>
                <a:spcPct val="10000"/>
              </a:spcBef>
              <a:buFontTx/>
              <a:buAutoNum type="arabicPeriod"/>
            </a:pPr>
            <a:r>
              <a:rPr lang="en-US" sz="2800" dirty="0" smtClean="0">
                <a:cs typeface="Helvetica" charset="0"/>
              </a:rPr>
              <a:t>Realization that there is one other variable that must be held constant</a:t>
            </a:r>
          </a:p>
          <a:p>
            <a:pPr lvl="2">
              <a:spcBef>
                <a:spcPct val="10000"/>
              </a:spcBef>
              <a:buFontTx/>
              <a:buAutoNum type="arabicPeriod"/>
            </a:pPr>
            <a:r>
              <a:rPr lang="en-US" sz="2800" dirty="0" smtClean="0">
                <a:cs typeface="Helvetica" charset="0"/>
              </a:rPr>
              <a:t>Understanding of the placebo effect</a:t>
            </a:r>
          </a:p>
          <a:p>
            <a:pPr lvl="2">
              <a:spcBef>
                <a:spcPct val="10000"/>
              </a:spcBef>
              <a:buFontTx/>
              <a:buAutoNum type="arabicPeriod"/>
            </a:pPr>
            <a:r>
              <a:rPr lang="en-US" sz="2800" dirty="0" smtClean="0">
                <a:cs typeface="Helvetica" charset="0"/>
              </a:rPr>
              <a:t>Realization that there are many variables that must be held constant</a:t>
            </a:r>
          </a:p>
          <a:p>
            <a:pPr lvl="2">
              <a:spcBef>
                <a:spcPct val="10000"/>
              </a:spcBef>
              <a:buFontTx/>
              <a:buAutoNum type="arabicPeriod"/>
            </a:pPr>
            <a:r>
              <a:rPr lang="en-US" sz="2800" dirty="0" smtClean="0">
                <a:cs typeface="Helvetica" charset="0"/>
              </a:rPr>
              <a:t>Understanding that the larger the sample size or number of subjects, the better the data.</a:t>
            </a:r>
          </a:p>
          <a:p>
            <a:pPr lvl="2">
              <a:spcBef>
                <a:spcPct val="10000"/>
              </a:spcBef>
              <a:buFontTx/>
              <a:buAutoNum type="arabicPeriod"/>
            </a:pPr>
            <a:r>
              <a:rPr lang="en-US" sz="2800" dirty="0" smtClean="0">
                <a:cs typeface="Helvetica" charset="0"/>
              </a:rPr>
              <a:t>Understanding that the experiment needs to be repeated.</a:t>
            </a:r>
          </a:p>
          <a:p>
            <a:pPr lvl="2">
              <a:spcBef>
                <a:spcPct val="10000"/>
              </a:spcBef>
              <a:buFontTx/>
              <a:buAutoNum type="arabicPeriod"/>
            </a:pPr>
            <a:r>
              <a:rPr lang="en-US" sz="2800" dirty="0" smtClean="0">
                <a:cs typeface="Helvetica" charset="0"/>
              </a:rPr>
              <a:t> Awareness that one can never prove a hypothesis, that one can never be 100% sure.</a:t>
            </a:r>
          </a:p>
          <a:p>
            <a:endParaRPr lang="en-US" dirty="0"/>
          </a:p>
        </p:txBody>
      </p:sp>
    </p:spTree>
    <p:extLst>
      <p:ext uri="{BB962C8B-B14F-4D97-AF65-F5344CB8AC3E}">
        <p14:creationId xmlns:p14="http://schemas.microsoft.com/office/powerpoint/2010/main" val="27200206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885173"/>
            <a:ext cx="9144000" cy="6484671"/>
          </a:xfrm>
          <a:prstGeom prst="rect">
            <a:avLst/>
          </a:prstGeom>
        </p:spPr>
      </p:pic>
      <p:sp>
        <p:nvSpPr>
          <p:cNvPr id="2" name="Title 1"/>
          <p:cNvSpPr>
            <a:spLocks noGrp="1"/>
          </p:cNvSpPr>
          <p:nvPr>
            <p:ph type="title" idx="4294967295"/>
          </p:nvPr>
        </p:nvSpPr>
        <p:spPr>
          <a:xfrm>
            <a:off x="457200" y="0"/>
            <a:ext cx="8229600" cy="1143000"/>
          </a:xfrm>
        </p:spPr>
        <p:txBody>
          <a:bodyPr/>
          <a:lstStyle/>
          <a:p>
            <a:r>
              <a:rPr lang="en-US" dirty="0" smtClean="0"/>
              <a:t>UTM: Pre and Post EDAT</a:t>
            </a:r>
            <a:endParaRPr lang="en-US" dirty="0"/>
          </a:p>
        </p:txBody>
      </p:sp>
    </p:spTree>
    <p:extLst>
      <p:ext uri="{BB962C8B-B14F-4D97-AF65-F5344CB8AC3E}">
        <p14:creationId xmlns:p14="http://schemas.microsoft.com/office/powerpoint/2010/main" val="34384825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660400" y="1190457"/>
            <a:ext cx="7810762" cy="6858000"/>
          </a:xfrm>
          <a:prstGeom prst="rect">
            <a:avLst/>
          </a:prstGeom>
        </p:spPr>
      </p:pic>
      <p:sp>
        <p:nvSpPr>
          <p:cNvPr id="3" name="Title 1"/>
          <p:cNvSpPr>
            <a:spLocks noGrp="1"/>
          </p:cNvSpPr>
          <p:nvPr>
            <p:ph type="title" idx="4294967295"/>
          </p:nvPr>
        </p:nvSpPr>
        <p:spPr>
          <a:xfrm>
            <a:off x="450981" y="47457"/>
            <a:ext cx="8229600" cy="1143000"/>
          </a:xfrm>
        </p:spPr>
        <p:txBody>
          <a:bodyPr>
            <a:normAutofit fontScale="90000"/>
          </a:bodyPr>
          <a:lstStyle/>
          <a:p>
            <a:r>
              <a:rPr lang="en-US" dirty="0" smtClean="0"/>
              <a:t>UTM: Pre and Post Rubric Item Score</a:t>
            </a:r>
            <a:endParaRPr lang="en-US" dirty="0"/>
          </a:p>
        </p:txBody>
      </p:sp>
    </p:spTree>
    <p:extLst>
      <p:ext uri="{BB962C8B-B14F-4D97-AF65-F5344CB8AC3E}">
        <p14:creationId xmlns:p14="http://schemas.microsoft.com/office/powerpoint/2010/main" val="23702253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76200" y="621108"/>
            <a:ext cx="8984848" cy="6858000"/>
          </a:xfrm>
          <a:prstGeom prst="rect">
            <a:avLst/>
          </a:prstGeom>
        </p:spPr>
      </p:pic>
      <p:sp>
        <p:nvSpPr>
          <p:cNvPr id="3" name="Title 1"/>
          <p:cNvSpPr>
            <a:spLocks noGrp="1"/>
          </p:cNvSpPr>
          <p:nvPr>
            <p:ph type="title" idx="4294967295"/>
          </p:nvPr>
        </p:nvSpPr>
        <p:spPr>
          <a:xfrm>
            <a:off x="907648" y="-179711"/>
            <a:ext cx="8153400" cy="990600"/>
          </a:xfrm>
        </p:spPr>
        <p:txBody>
          <a:bodyPr/>
          <a:lstStyle/>
          <a:p>
            <a:r>
              <a:rPr lang="en-US" dirty="0" smtClean="0"/>
              <a:t>NDSU: Pre and Post EDAT</a:t>
            </a:r>
            <a:endParaRPr lang="en-US" dirty="0"/>
          </a:p>
        </p:txBody>
      </p:sp>
      <p:sp>
        <p:nvSpPr>
          <p:cNvPr id="2" name="TextBox 1"/>
          <p:cNvSpPr txBox="1"/>
          <p:nvPr/>
        </p:nvSpPr>
        <p:spPr>
          <a:xfrm>
            <a:off x="5624423" y="2184087"/>
            <a:ext cx="1091966" cy="461665"/>
          </a:xfrm>
          <a:prstGeom prst="rect">
            <a:avLst/>
          </a:prstGeom>
          <a:noFill/>
        </p:spPr>
        <p:txBody>
          <a:bodyPr wrap="none" rtlCol="0">
            <a:spAutoFit/>
          </a:bodyPr>
          <a:lstStyle/>
          <a:p>
            <a:r>
              <a:rPr lang="en-US" sz="2400" b="1" dirty="0" smtClean="0"/>
              <a:t>N=517</a:t>
            </a:r>
            <a:endParaRPr lang="en-US" sz="2400" b="1" dirty="0"/>
          </a:p>
        </p:txBody>
      </p:sp>
    </p:spTree>
    <p:extLst>
      <p:ext uri="{BB962C8B-B14F-4D97-AF65-F5344CB8AC3E}">
        <p14:creationId xmlns:p14="http://schemas.microsoft.com/office/powerpoint/2010/main" val="27800614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995879"/>
            <a:ext cx="9144000" cy="6328259"/>
          </a:xfrm>
          <a:prstGeom prst="rect">
            <a:avLst/>
          </a:prstGeom>
        </p:spPr>
      </p:pic>
      <p:sp>
        <p:nvSpPr>
          <p:cNvPr id="3" name="Title 1"/>
          <p:cNvSpPr>
            <a:spLocks noGrp="1"/>
          </p:cNvSpPr>
          <p:nvPr>
            <p:ph type="title" idx="4294967295"/>
          </p:nvPr>
        </p:nvSpPr>
        <p:spPr>
          <a:xfrm>
            <a:off x="310551" y="0"/>
            <a:ext cx="8229600" cy="1143000"/>
          </a:xfrm>
        </p:spPr>
        <p:txBody>
          <a:bodyPr>
            <a:normAutofit fontScale="90000"/>
          </a:bodyPr>
          <a:lstStyle/>
          <a:p>
            <a:r>
              <a:rPr lang="en-US" dirty="0" smtClean="0"/>
              <a:t>NDSU: Pre and Post Rubric Item Score</a:t>
            </a:r>
            <a:endParaRPr lang="en-US" dirty="0"/>
          </a:p>
        </p:txBody>
      </p:sp>
      <p:sp>
        <p:nvSpPr>
          <p:cNvPr id="4" name="TextBox 3"/>
          <p:cNvSpPr txBox="1"/>
          <p:nvPr/>
        </p:nvSpPr>
        <p:spPr>
          <a:xfrm>
            <a:off x="5624423" y="1390456"/>
            <a:ext cx="1091966" cy="461665"/>
          </a:xfrm>
          <a:prstGeom prst="rect">
            <a:avLst/>
          </a:prstGeom>
          <a:noFill/>
        </p:spPr>
        <p:txBody>
          <a:bodyPr wrap="none" rtlCol="0">
            <a:spAutoFit/>
          </a:bodyPr>
          <a:lstStyle/>
          <a:p>
            <a:r>
              <a:rPr lang="en-US" sz="2400" b="1" dirty="0" smtClean="0"/>
              <a:t>N=517</a:t>
            </a:r>
            <a:endParaRPr lang="en-US" sz="2400" b="1" dirty="0"/>
          </a:p>
        </p:txBody>
      </p:sp>
    </p:spTree>
    <p:extLst>
      <p:ext uri="{BB962C8B-B14F-4D97-AF65-F5344CB8AC3E}">
        <p14:creationId xmlns:p14="http://schemas.microsoft.com/office/powerpoint/2010/main" val="34384825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Learning Outcomes</a:t>
            </a:r>
            <a:endParaRPr lang="en-US" sz="3600" dirty="0"/>
          </a:p>
        </p:txBody>
      </p:sp>
      <p:sp>
        <p:nvSpPr>
          <p:cNvPr id="3" name="Content Placeholder 2"/>
          <p:cNvSpPr>
            <a:spLocks noGrp="1"/>
          </p:cNvSpPr>
          <p:nvPr>
            <p:ph sz="quarter" idx="4"/>
          </p:nvPr>
        </p:nvSpPr>
        <p:spPr>
          <a:xfrm>
            <a:off x="759125" y="2222165"/>
            <a:ext cx="7729268" cy="3581400"/>
          </a:xfrm>
        </p:spPr>
        <p:txBody>
          <a:bodyPr>
            <a:noAutofit/>
          </a:bodyPr>
          <a:lstStyle/>
          <a:p>
            <a:pPr>
              <a:buFontTx/>
              <a:buAutoNum type="arabicPeriod"/>
            </a:pPr>
            <a:r>
              <a:rPr lang="en-US" sz="2400" dirty="0" smtClean="0"/>
              <a:t>Write </a:t>
            </a:r>
            <a:r>
              <a:rPr lang="en-US" sz="2400" dirty="0"/>
              <a:t>a good </a:t>
            </a:r>
            <a:r>
              <a:rPr lang="en-US" sz="2400" b="1" dirty="0"/>
              <a:t>hypothesis</a:t>
            </a:r>
          </a:p>
          <a:p>
            <a:pPr>
              <a:buFontTx/>
              <a:buAutoNum type="arabicPeriod"/>
            </a:pPr>
            <a:r>
              <a:rPr lang="en-US" sz="2400" dirty="0" smtClean="0">
                <a:solidFill>
                  <a:schemeClr val="bg1">
                    <a:lumMod val="85000"/>
                  </a:schemeClr>
                </a:solidFill>
              </a:rPr>
              <a:t>Identify </a:t>
            </a:r>
            <a:r>
              <a:rPr lang="en-US" sz="2400" b="1" dirty="0">
                <a:solidFill>
                  <a:schemeClr val="bg1">
                    <a:lumMod val="85000"/>
                  </a:schemeClr>
                </a:solidFill>
              </a:rPr>
              <a:t>independent</a:t>
            </a:r>
            <a:r>
              <a:rPr lang="en-US" sz="2400" dirty="0">
                <a:solidFill>
                  <a:schemeClr val="bg1">
                    <a:lumMod val="85000"/>
                  </a:schemeClr>
                </a:solidFill>
              </a:rPr>
              <a:t> and </a:t>
            </a:r>
            <a:r>
              <a:rPr lang="en-US" sz="2400" b="1" dirty="0">
                <a:solidFill>
                  <a:schemeClr val="bg1">
                    <a:lumMod val="85000"/>
                  </a:schemeClr>
                </a:solidFill>
              </a:rPr>
              <a:t>dependent variables </a:t>
            </a:r>
            <a:r>
              <a:rPr lang="en-US" sz="2400" dirty="0">
                <a:solidFill>
                  <a:schemeClr val="bg1">
                    <a:lumMod val="85000"/>
                  </a:schemeClr>
                </a:solidFill>
              </a:rPr>
              <a:t>in an experimental design  </a:t>
            </a:r>
          </a:p>
          <a:p>
            <a:pPr>
              <a:buFontTx/>
              <a:buAutoNum type="arabicPeriod"/>
            </a:pPr>
            <a:r>
              <a:rPr lang="en-US" sz="2400" b="1" dirty="0" smtClean="0">
                <a:solidFill>
                  <a:schemeClr val="bg1">
                    <a:lumMod val="85000"/>
                  </a:schemeClr>
                </a:solidFill>
              </a:rPr>
              <a:t>Design</a:t>
            </a:r>
            <a:r>
              <a:rPr lang="en-US" sz="2400" dirty="0" smtClean="0">
                <a:solidFill>
                  <a:schemeClr val="bg1">
                    <a:lumMod val="85000"/>
                  </a:schemeClr>
                </a:solidFill>
              </a:rPr>
              <a:t> </a:t>
            </a:r>
            <a:r>
              <a:rPr lang="en-US" sz="2400" dirty="0">
                <a:solidFill>
                  <a:schemeClr val="bg1">
                    <a:lumMod val="85000"/>
                  </a:schemeClr>
                </a:solidFill>
              </a:rPr>
              <a:t>an experiment to test a hypothesis.</a:t>
            </a:r>
          </a:p>
          <a:p>
            <a:pPr>
              <a:buFontTx/>
              <a:buAutoNum type="arabicPeriod"/>
            </a:pPr>
            <a:r>
              <a:rPr lang="en-US" sz="2400" b="1" dirty="0" smtClean="0"/>
              <a:t>Record </a:t>
            </a:r>
            <a:r>
              <a:rPr lang="en-US" sz="2400" b="1" dirty="0"/>
              <a:t>and analyze </a:t>
            </a:r>
            <a:r>
              <a:rPr lang="en-US" sz="2400" dirty="0"/>
              <a:t>scientific </a:t>
            </a:r>
            <a:r>
              <a:rPr lang="en-US" sz="2400" b="1" dirty="0"/>
              <a:t>data</a:t>
            </a:r>
            <a:r>
              <a:rPr lang="en-US" sz="2400" dirty="0"/>
              <a:t> in a spreadsheet</a:t>
            </a:r>
          </a:p>
          <a:p>
            <a:pPr>
              <a:buFontTx/>
              <a:buAutoNum type="arabicPeriod"/>
            </a:pPr>
            <a:r>
              <a:rPr lang="en-US" sz="2400" dirty="0" smtClean="0"/>
              <a:t>Perform </a:t>
            </a:r>
            <a:r>
              <a:rPr lang="en-US" sz="2400" dirty="0"/>
              <a:t>a </a:t>
            </a:r>
            <a:r>
              <a:rPr lang="en-US" sz="2400" b="1" dirty="0"/>
              <a:t>statistical hypothesis test</a:t>
            </a:r>
          </a:p>
          <a:p>
            <a:pPr>
              <a:buFontTx/>
              <a:buAutoNum type="arabicPeriod"/>
            </a:pPr>
            <a:r>
              <a:rPr lang="en-US" sz="2400" b="1" dirty="0" smtClean="0"/>
              <a:t>Create graph </a:t>
            </a:r>
            <a:r>
              <a:rPr lang="en-US" sz="2400" dirty="0"/>
              <a:t>that correctly represents scientific data</a:t>
            </a:r>
          </a:p>
          <a:p>
            <a:pPr>
              <a:buFontTx/>
              <a:buAutoNum type="arabicPeriod"/>
            </a:pPr>
            <a:r>
              <a:rPr lang="en-US" sz="2400" b="1" dirty="0" smtClean="0"/>
              <a:t>Interpret </a:t>
            </a:r>
            <a:r>
              <a:rPr lang="en-US" sz="2400" b="1" dirty="0"/>
              <a:t>and synthesize results </a:t>
            </a:r>
            <a:r>
              <a:rPr lang="en-US" sz="2400" dirty="0"/>
              <a:t>from a scientific experiment</a:t>
            </a:r>
          </a:p>
        </p:txBody>
      </p:sp>
    </p:spTree>
    <p:extLst>
      <p:ext uri="{BB962C8B-B14F-4D97-AF65-F5344CB8AC3E}">
        <p14:creationId xmlns:p14="http://schemas.microsoft.com/office/powerpoint/2010/main" val="206813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NDSU: Additional Rubric Items</a:t>
            </a:r>
            <a:endParaRPr lang="en-US" dirty="0"/>
          </a:p>
        </p:txBody>
      </p:sp>
      <p:sp>
        <p:nvSpPr>
          <p:cNvPr id="3" name="Content Placeholder 2"/>
          <p:cNvSpPr>
            <a:spLocks noGrp="1"/>
          </p:cNvSpPr>
          <p:nvPr>
            <p:ph sz="quarter" idx="1"/>
          </p:nvPr>
        </p:nvSpPr>
        <p:spPr/>
        <p:txBody>
          <a:bodyPr>
            <a:normAutofit/>
          </a:bodyPr>
          <a:lstStyle/>
          <a:p>
            <a:pPr marL="6350" indent="0">
              <a:buNone/>
              <a:tabLst/>
              <a:defRPr/>
            </a:pPr>
            <a:r>
              <a:rPr lang="en-US" dirty="0" smtClean="0">
                <a:ea typeface="ＭＳ Ｐゴシック" charset="0"/>
                <a:cs typeface="ＭＳ Ｐゴシック" charset="0"/>
              </a:rPr>
              <a:t>11</a:t>
            </a:r>
            <a:r>
              <a:rPr lang="en-US" dirty="0">
                <a:ea typeface="ＭＳ Ｐゴシック" charset="0"/>
                <a:cs typeface="ＭＳ Ｐゴシック" charset="0"/>
              </a:rPr>
              <a:t>. Identified that a hypothesis is needed/wrote a hypothesis. </a:t>
            </a:r>
            <a:endParaRPr lang="en-US" dirty="0" smtClean="0">
              <a:ea typeface="ＭＳ Ｐゴシック" charset="0"/>
              <a:cs typeface="ＭＳ Ｐゴシック" charset="0"/>
            </a:endParaRPr>
          </a:p>
          <a:p>
            <a:pPr marL="6350" indent="0">
              <a:buNone/>
              <a:tabLst/>
              <a:defRPr/>
            </a:pPr>
            <a:r>
              <a:rPr lang="en-US" dirty="0" smtClean="0">
                <a:ea typeface="ＭＳ Ｐゴシック" charset="0"/>
                <a:cs typeface="ＭＳ Ｐゴシック" charset="0"/>
              </a:rPr>
              <a:t>12</a:t>
            </a:r>
            <a:r>
              <a:rPr lang="en-US" dirty="0">
                <a:ea typeface="ＭＳ Ｐゴシック" charset="0"/>
                <a:cs typeface="ＭＳ Ｐゴシック" charset="0"/>
              </a:rPr>
              <a:t>. Identified that a null hypothesis is needed for hypothesis testing, or wrote a null hypothesis. </a:t>
            </a:r>
          </a:p>
          <a:p>
            <a:pPr marL="6350" indent="0">
              <a:buNone/>
              <a:tabLst/>
              <a:defRPr/>
            </a:pPr>
            <a:r>
              <a:rPr lang="en-US" dirty="0">
                <a:ea typeface="ＭＳ Ｐゴシック" charset="0"/>
                <a:cs typeface="ＭＳ Ｐゴシック" charset="0"/>
              </a:rPr>
              <a:t>13. Stated that treatment means need to be significantly different to reject the null hypothesis.</a:t>
            </a:r>
          </a:p>
          <a:p>
            <a:endParaRPr lang="en-US" dirty="0"/>
          </a:p>
        </p:txBody>
      </p:sp>
    </p:spTree>
    <p:extLst>
      <p:ext uri="{BB962C8B-B14F-4D97-AF65-F5344CB8AC3E}">
        <p14:creationId xmlns:p14="http://schemas.microsoft.com/office/powerpoint/2010/main" val="34384825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0" y="1141507"/>
            <a:ext cx="9144000" cy="5121639"/>
          </a:xfrm>
          <a:prstGeom prst="rect">
            <a:avLst/>
          </a:prstGeom>
        </p:spPr>
      </p:pic>
      <p:sp>
        <p:nvSpPr>
          <p:cNvPr id="3" name="Title 1"/>
          <p:cNvSpPr>
            <a:spLocks noGrp="1"/>
          </p:cNvSpPr>
          <p:nvPr>
            <p:ph type="title" idx="4294967295"/>
          </p:nvPr>
        </p:nvSpPr>
        <p:spPr>
          <a:xfrm>
            <a:off x="0" y="0"/>
            <a:ext cx="8229600" cy="1143000"/>
          </a:xfrm>
        </p:spPr>
        <p:txBody>
          <a:bodyPr>
            <a:normAutofit/>
          </a:bodyPr>
          <a:lstStyle/>
          <a:p>
            <a:r>
              <a:rPr lang="en-US" sz="3200" dirty="0" smtClean="0"/>
              <a:t>NDSU: Additional Pre and Post Rubric Item Scores</a:t>
            </a:r>
            <a:endParaRPr lang="en-US" sz="3200" dirty="0"/>
          </a:p>
        </p:txBody>
      </p:sp>
    </p:spTree>
    <p:extLst>
      <p:ext uri="{BB962C8B-B14F-4D97-AF65-F5344CB8AC3E}">
        <p14:creationId xmlns:p14="http://schemas.microsoft.com/office/powerpoint/2010/main" val="34384825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did this collaboration start?</a:t>
            </a:r>
            <a:endParaRPr lang="en-US" dirty="0"/>
          </a:p>
        </p:txBody>
      </p:sp>
      <p:sp>
        <p:nvSpPr>
          <p:cNvPr id="3" name="Content Placeholder 2"/>
          <p:cNvSpPr>
            <a:spLocks noGrp="1"/>
          </p:cNvSpPr>
          <p:nvPr>
            <p:ph sz="quarter" idx="1"/>
          </p:nvPr>
        </p:nvSpPr>
        <p:spPr/>
        <p:txBody>
          <a:bodyPr/>
          <a:lstStyle/>
          <a:p>
            <a:r>
              <a:rPr lang="en-US" dirty="0" smtClean="0"/>
              <a:t>Talked at BLC</a:t>
            </a:r>
          </a:p>
          <a:p>
            <a:r>
              <a:rPr lang="en-US" dirty="0" smtClean="0"/>
              <a:t>Emailed each other after BLC</a:t>
            </a:r>
          </a:p>
          <a:p>
            <a:r>
              <a:rPr lang="en-US" dirty="0" smtClean="0"/>
              <a:t>Applied for and received catalytic grant</a:t>
            </a:r>
          </a:p>
          <a:p>
            <a:pPr marL="0" indent="0">
              <a:buNone/>
            </a:pPr>
            <a:endParaRPr lang="en-US" dirty="0" smtClean="0"/>
          </a:p>
          <a:p>
            <a:pPr marL="0" indent="0">
              <a:buNone/>
            </a:pPr>
            <a:r>
              <a:rPr lang="en-US" dirty="0" smtClean="0"/>
              <a:t>THANK YOU Jane </a:t>
            </a:r>
            <a:r>
              <a:rPr lang="en-US" dirty="0"/>
              <a:t>Reece, the family of Neil </a:t>
            </a:r>
            <a:r>
              <a:rPr lang="en-US" dirty="0" smtClean="0"/>
              <a:t>Campbell</a:t>
            </a:r>
            <a:r>
              <a:rPr lang="en-US" dirty="0"/>
              <a:t>, and Pearson for </a:t>
            </a:r>
            <a:r>
              <a:rPr lang="en-US" dirty="0" smtClean="0"/>
              <a:t>your support!</a:t>
            </a:r>
            <a:endParaRPr lang="en-US" dirty="0"/>
          </a:p>
          <a:p>
            <a:endParaRPr lang="en-US" dirty="0"/>
          </a:p>
        </p:txBody>
      </p:sp>
    </p:spTree>
    <p:extLst>
      <p:ext uri="{BB962C8B-B14F-4D97-AF65-F5344CB8AC3E}">
        <p14:creationId xmlns:p14="http://schemas.microsoft.com/office/powerpoint/2010/main" val="26614027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learned?</a:t>
            </a:r>
            <a:endParaRPr lang="en-US" dirty="0"/>
          </a:p>
        </p:txBody>
      </p:sp>
      <p:sp>
        <p:nvSpPr>
          <p:cNvPr id="3" name="Content Placeholder 2"/>
          <p:cNvSpPr>
            <a:spLocks noGrp="1"/>
          </p:cNvSpPr>
          <p:nvPr>
            <p:ph sz="quarter" idx="1"/>
          </p:nvPr>
        </p:nvSpPr>
        <p:spPr/>
        <p:txBody>
          <a:bodyPr/>
          <a:lstStyle/>
          <a:p>
            <a:endParaRPr lang="en-US" dirty="0"/>
          </a:p>
        </p:txBody>
      </p:sp>
    </p:spTree>
    <p:extLst>
      <p:ext uri="{BB962C8B-B14F-4D97-AF65-F5344CB8AC3E}">
        <p14:creationId xmlns:p14="http://schemas.microsoft.com/office/powerpoint/2010/main" val="20096028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Directions</a:t>
            </a:r>
            <a:endParaRPr lang="en-US" dirty="0"/>
          </a:p>
        </p:txBody>
      </p:sp>
      <p:sp>
        <p:nvSpPr>
          <p:cNvPr id="3" name="Content Placeholder 2"/>
          <p:cNvSpPr>
            <a:spLocks noGrp="1"/>
          </p:cNvSpPr>
          <p:nvPr>
            <p:ph sz="quarter" idx="1"/>
          </p:nvPr>
        </p:nvSpPr>
        <p:spPr/>
        <p:txBody>
          <a:bodyPr>
            <a:normAutofit/>
          </a:bodyPr>
          <a:lstStyle/>
          <a:p>
            <a:pPr marL="542834" indent="-542834">
              <a:defRPr/>
            </a:pPr>
            <a:r>
              <a:rPr lang="en-US" dirty="0"/>
              <a:t>Combine the NDSU (inquiry labs) and UTM (lecture modules) </a:t>
            </a:r>
            <a:r>
              <a:rPr lang="en-US" dirty="0" smtClean="0"/>
              <a:t>interventions</a:t>
            </a:r>
          </a:p>
          <a:p>
            <a:pPr marL="542834" indent="-542834">
              <a:defRPr/>
            </a:pPr>
            <a:r>
              <a:rPr lang="en-US" dirty="0" smtClean="0"/>
              <a:t>Use </a:t>
            </a:r>
            <a:r>
              <a:rPr lang="en-US" dirty="0"/>
              <a:t>an </a:t>
            </a:r>
            <a:r>
              <a:rPr lang="en-US" b="1" dirty="0"/>
              <a:t>expanded</a:t>
            </a:r>
            <a:r>
              <a:rPr lang="en-US" dirty="0"/>
              <a:t> </a:t>
            </a:r>
            <a:r>
              <a:rPr lang="en-US" b="1" dirty="0" smtClean="0"/>
              <a:t>rubric</a:t>
            </a:r>
            <a:r>
              <a:rPr lang="en-US" dirty="0" smtClean="0"/>
              <a:t> for assessment</a:t>
            </a:r>
            <a:r>
              <a:rPr lang="en-US" dirty="0"/>
              <a:t>. </a:t>
            </a:r>
            <a:endParaRPr lang="en-US" dirty="0" smtClean="0"/>
          </a:p>
          <a:p>
            <a:pPr marL="542834" indent="-542834">
              <a:defRPr/>
            </a:pPr>
            <a:r>
              <a:rPr lang="en-US" dirty="0" smtClean="0"/>
              <a:t>Use </a:t>
            </a:r>
            <a:r>
              <a:rPr lang="en-US" dirty="0"/>
              <a:t>the Science Process </a:t>
            </a:r>
            <a:r>
              <a:rPr lang="en-US" dirty="0" smtClean="0"/>
              <a:t>and Reasoning Skills Test (SPARST) developed </a:t>
            </a:r>
            <a:r>
              <a:rPr lang="en-US" dirty="0"/>
              <a:t>by Clarissa Dirks and Mary Pat </a:t>
            </a:r>
            <a:r>
              <a:rPr lang="en-US" dirty="0" err="1"/>
              <a:t>Wenderoth</a:t>
            </a:r>
            <a:r>
              <a:rPr lang="en-US" dirty="0"/>
              <a:t>.</a:t>
            </a:r>
          </a:p>
        </p:txBody>
      </p:sp>
    </p:spTree>
    <p:extLst>
      <p:ext uri="{BB962C8B-B14F-4D97-AF65-F5344CB8AC3E}">
        <p14:creationId xmlns:p14="http://schemas.microsoft.com/office/powerpoint/2010/main" val="34384825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a:t>
            </a:r>
            <a:endParaRPr lang="en-US" dirty="0"/>
          </a:p>
        </p:txBody>
      </p:sp>
      <p:sp>
        <p:nvSpPr>
          <p:cNvPr id="3" name="Content Placeholder 2"/>
          <p:cNvSpPr>
            <a:spLocks noGrp="1"/>
          </p:cNvSpPr>
          <p:nvPr>
            <p:ph sz="quarter" idx="1"/>
          </p:nvPr>
        </p:nvSpPr>
        <p:spPr/>
        <p:txBody>
          <a:bodyPr>
            <a:normAutofit/>
          </a:bodyPr>
          <a:lstStyle/>
          <a:p>
            <a:pPr marL="457200" indent="-457200">
              <a:spcBef>
                <a:spcPct val="10000"/>
              </a:spcBef>
              <a:defRPr/>
            </a:pPr>
            <a:r>
              <a:rPr lang="en-US" dirty="0"/>
              <a:t>This project was funded by a Catalytic Grant. We thank Jane Reece, the family of Neil Campbell, and Pearson for this opportunity.</a:t>
            </a:r>
          </a:p>
          <a:p>
            <a:pPr marL="457200" indent="-457200">
              <a:spcBef>
                <a:spcPct val="10000"/>
              </a:spcBef>
              <a:defRPr/>
            </a:pPr>
            <a:r>
              <a:rPr lang="en-US" dirty="0"/>
              <a:t>Clarissa Dirks and Mary Pat </a:t>
            </a:r>
            <a:r>
              <a:rPr lang="en-US" dirty="0" err="1"/>
              <a:t>Wenderoth</a:t>
            </a:r>
            <a:r>
              <a:rPr lang="en-US" dirty="0"/>
              <a:t> gave us access to </a:t>
            </a:r>
            <a:r>
              <a:rPr lang="en-US" dirty="0" smtClean="0"/>
              <a:t>SPARST, </a:t>
            </a:r>
            <a:r>
              <a:rPr lang="en-US" dirty="0"/>
              <a:t>which we also used as a post-test.</a:t>
            </a:r>
          </a:p>
          <a:p>
            <a:pPr marL="457200" indent="-457200">
              <a:spcBef>
                <a:spcPct val="10000"/>
              </a:spcBef>
              <a:defRPr/>
            </a:pPr>
            <a:r>
              <a:rPr lang="en-US" dirty="0"/>
              <a:t>We also thank our students that took part in this study, and our teaching assistants.</a:t>
            </a:r>
          </a:p>
        </p:txBody>
      </p:sp>
    </p:spTree>
    <p:extLst>
      <p:ext uri="{BB962C8B-B14F-4D97-AF65-F5344CB8AC3E}">
        <p14:creationId xmlns:p14="http://schemas.microsoft.com/office/powerpoint/2010/main" val="34384825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Science Process and Reasoning Skills Test</a:t>
            </a:r>
            <a:endParaRPr lang="en-US" dirty="0"/>
          </a:p>
        </p:txBody>
      </p:sp>
      <p:sp>
        <p:nvSpPr>
          <p:cNvPr id="3" name="Content Placeholder 2"/>
          <p:cNvSpPr>
            <a:spLocks noGrp="1"/>
          </p:cNvSpPr>
          <p:nvPr>
            <p:ph sz="quarter" idx="1"/>
          </p:nvPr>
        </p:nvSpPr>
        <p:spPr/>
        <p:txBody>
          <a:bodyPr>
            <a:normAutofit fontScale="70000" lnSpcReduction="20000"/>
          </a:bodyPr>
          <a:lstStyle/>
          <a:p>
            <a:pPr fontAlgn="t"/>
            <a:r>
              <a:rPr lang="en-US" b="1" dirty="0"/>
              <a:t>Learning Outcome</a:t>
            </a:r>
            <a:endParaRPr lang="en-US" dirty="0"/>
          </a:p>
          <a:p>
            <a:pPr fontAlgn="t"/>
            <a:r>
              <a:rPr lang="en-US" dirty="0"/>
              <a:t>Identify a hypothesis</a:t>
            </a:r>
          </a:p>
          <a:p>
            <a:pPr fontAlgn="t"/>
            <a:r>
              <a:rPr lang="en-US" dirty="0"/>
              <a:t>Identify a controlling variable</a:t>
            </a:r>
          </a:p>
          <a:p>
            <a:pPr fontAlgn="t"/>
            <a:r>
              <a:rPr lang="en-US" dirty="0"/>
              <a:t>Evaluate the quality of the experiment to test the hypothesis</a:t>
            </a:r>
          </a:p>
          <a:p>
            <a:pPr fontAlgn="t"/>
            <a:r>
              <a:rPr lang="en-US" dirty="0"/>
              <a:t>Choose a supporting hypothesis</a:t>
            </a:r>
          </a:p>
          <a:p>
            <a:pPr fontAlgn="t"/>
            <a:r>
              <a:rPr lang="en-US" dirty="0"/>
              <a:t>Analyze treatments and controlling for variables</a:t>
            </a:r>
          </a:p>
          <a:p>
            <a:pPr fontAlgn="t"/>
            <a:r>
              <a:rPr lang="en-US" dirty="0"/>
              <a:t>Apply knowledge of appropriate controls</a:t>
            </a:r>
          </a:p>
          <a:p>
            <a:pPr fontAlgn="t"/>
            <a:r>
              <a:rPr lang="en-US" dirty="0"/>
              <a:t>Select prediction</a:t>
            </a:r>
          </a:p>
          <a:p>
            <a:pPr fontAlgn="t"/>
            <a:r>
              <a:rPr lang="en-US" dirty="0"/>
              <a:t>Evaluate experimental design to determine if the conclusion is warranted</a:t>
            </a:r>
          </a:p>
          <a:p>
            <a:pPr fontAlgn="t"/>
            <a:r>
              <a:rPr lang="en-US" dirty="0"/>
              <a:t>Evaluate experimental designs to determine which will yield valid results</a:t>
            </a:r>
          </a:p>
          <a:p>
            <a:pPr fontAlgn="t"/>
            <a:r>
              <a:rPr lang="en-US" dirty="0"/>
              <a:t>Compare and identify the variables for which one should control</a:t>
            </a:r>
          </a:p>
          <a:p>
            <a:pPr fontAlgn="t"/>
            <a:r>
              <a:rPr lang="en-US" dirty="0"/>
              <a:t>Compare and identify the variables for which one should control</a:t>
            </a:r>
          </a:p>
          <a:p>
            <a:endParaRPr lang="en-US" dirty="0"/>
          </a:p>
        </p:txBody>
      </p:sp>
    </p:spTree>
    <p:extLst>
      <p:ext uri="{BB962C8B-B14F-4D97-AF65-F5344CB8AC3E}">
        <p14:creationId xmlns:p14="http://schemas.microsoft.com/office/powerpoint/2010/main" val="15315979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Rationale – Science Process </a:t>
            </a:r>
            <a:r>
              <a:rPr lang="en-US" dirty="0"/>
              <a:t>S</a:t>
            </a:r>
            <a:r>
              <a:rPr lang="en-US" dirty="0" smtClean="0"/>
              <a:t>kills</a:t>
            </a:r>
            <a:endParaRPr lang="en-US" dirty="0"/>
          </a:p>
        </p:txBody>
      </p:sp>
      <p:sp>
        <p:nvSpPr>
          <p:cNvPr id="3" name="Content Placeholder 2"/>
          <p:cNvSpPr>
            <a:spLocks noGrp="1"/>
          </p:cNvSpPr>
          <p:nvPr>
            <p:ph sz="quarter" idx="1"/>
          </p:nvPr>
        </p:nvSpPr>
        <p:spPr/>
        <p:txBody>
          <a:bodyPr/>
          <a:lstStyle/>
          <a:p>
            <a:r>
              <a:rPr lang="en-US" dirty="0" smtClean="0"/>
              <a:t>What are science process skills?</a:t>
            </a:r>
          </a:p>
          <a:p>
            <a:pPr lvl="1"/>
            <a:r>
              <a:rPr lang="en-US" dirty="0" smtClean="0"/>
              <a:t>Experimental Design</a:t>
            </a:r>
          </a:p>
          <a:p>
            <a:pPr lvl="1"/>
            <a:r>
              <a:rPr lang="en-US" dirty="0" smtClean="0"/>
              <a:t>Graphing and visualizing data</a:t>
            </a:r>
          </a:p>
          <a:p>
            <a:pPr lvl="1"/>
            <a:r>
              <a:rPr lang="en-US" dirty="0" smtClean="0"/>
              <a:t>Statistical analysis and hypothesis testing</a:t>
            </a:r>
          </a:p>
          <a:p>
            <a:pPr lvl="1"/>
            <a:r>
              <a:rPr lang="en-US" dirty="0" smtClean="0"/>
              <a:t>Scientific communication</a:t>
            </a:r>
          </a:p>
          <a:p>
            <a:pPr marL="457200" lvl="1" indent="0">
              <a:buNone/>
            </a:pPr>
            <a:endParaRPr lang="en-US" dirty="0" smtClean="0"/>
          </a:p>
          <a:p>
            <a:r>
              <a:rPr lang="en-US" dirty="0" smtClean="0"/>
              <a:t>Why are science process skills important?</a:t>
            </a:r>
          </a:p>
        </p:txBody>
      </p:sp>
    </p:spTree>
    <p:extLst>
      <p:ext uri="{BB962C8B-B14F-4D97-AF65-F5344CB8AC3E}">
        <p14:creationId xmlns:p14="http://schemas.microsoft.com/office/powerpoint/2010/main" val="33977511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Comparison of Classes</a:t>
            </a:r>
            <a:endParaRPr lang="en-US" b="1" dirty="0"/>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3995400549"/>
              </p:ext>
            </p:extLst>
          </p:nvPr>
        </p:nvGraphicFramePr>
        <p:xfrm>
          <a:off x="457200" y="1600200"/>
          <a:ext cx="8566030" cy="4495512"/>
        </p:xfrm>
        <a:graphic>
          <a:graphicData uri="http://schemas.openxmlformats.org/drawingml/2006/table">
            <a:tbl>
              <a:tblPr firstRow="1" bandRow="1">
                <a:tableStyleId>{5C22544A-7EE6-4342-B048-85BDC9FD1C3A}</a:tableStyleId>
              </a:tblPr>
              <a:tblGrid>
                <a:gridCol w="1716657"/>
                <a:gridCol w="3502324"/>
                <a:gridCol w="3347049"/>
              </a:tblGrid>
              <a:tr h="887658">
                <a:tc>
                  <a:txBody>
                    <a:bodyPr/>
                    <a:lstStyle/>
                    <a:p>
                      <a:endParaRPr lang="en-US" sz="2800" dirty="0"/>
                    </a:p>
                  </a:txBody>
                  <a:tcPr/>
                </a:tc>
                <a:tc>
                  <a:txBody>
                    <a:bodyPr/>
                    <a:lstStyle/>
                    <a:p>
                      <a:r>
                        <a:rPr lang="en-US" sz="3200" dirty="0" smtClean="0"/>
                        <a:t>UTM</a:t>
                      </a:r>
                      <a:endParaRPr lang="en-US" sz="3200" dirty="0"/>
                    </a:p>
                  </a:txBody>
                  <a:tcPr/>
                </a:tc>
                <a:tc>
                  <a:txBody>
                    <a:bodyPr/>
                    <a:lstStyle/>
                    <a:p>
                      <a:r>
                        <a:rPr lang="en-US" sz="3200" dirty="0" smtClean="0"/>
                        <a:t>NDSU</a:t>
                      </a:r>
                      <a:endParaRPr lang="en-US" sz="3200" dirty="0"/>
                    </a:p>
                  </a:txBody>
                  <a:tcPr/>
                </a:tc>
              </a:tr>
              <a:tr h="887658">
                <a:tc>
                  <a:txBody>
                    <a:bodyPr/>
                    <a:lstStyle/>
                    <a:p>
                      <a:r>
                        <a:rPr lang="en-US" sz="2800" b="1" dirty="0" smtClean="0"/>
                        <a:t>Class</a:t>
                      </a:r>
                      <a:endParaRPr lang="en-US" sz="2800" b="1" dirty="0"/>
                    </a:p>
                  </a:txBody>
                  <a:tcPr/>
                </a:tc>
                <a:tc>
                  <a:txBody>
                    <a:bodyPr/>
                    <a:lstStyle/>
                    <a:p>
                      <a:r>
                        <a:rPr lang="en-US" sz="2800" b="1" dirty="0" smtClean="0"/>
                        <a:t>Intro to Evolution</a:t>
                      </a:r>
                      <a:endParaRPr lang="en-US" sz="2800" b="1" dirty="0"/>
                    </a:p>
                  </a:txBody>
                  <a:tcPr/>
                </a:tc>
                <a:tc>
                  <a:txBody>
                    <a:bodyPr/>
                    <a:lstStyle/>
                    <a:p>
                      <a:r>
                        <a:rPr lang="en-US" sz="2800" b="1" dirty="0" smtClean="0"/>
                        <a:t>General Biology I</a:t>
                      </a:r>
                      <a:endParaRPr lang="en-US" sz="2800" b="1" dirty="0"/>
                    </a:p>
                  </a:txBody>
                  <a:tcPr/>
                </a:tc>
              </a:tr>
              <a:tr h="887658">
                <a:tc>
                  <a:txBody>
                    <a:bodyPr/>
                    <a:lstStyle/>
                    <a:p>
                      <a:r>
                        <a:rPr lang="en-US" sz="2800" b="1" dirty="0" smtClean="0"/>
                        <a:t>Size</a:t>
                      </a:r>
                      <a:endParaRPr lang="en-US" sz="2800" b="1" dirty="0"/>
                    </a:p>
                  </a:txBody>
                  <a:tcPr/>
                </a:tc>
                <a:tc>
                  <a:txBody>
                    <a:bodyPr/>
                    <a:lstStyle/>
                    <a:p>
                      <a:r>
                        <a:rPr lang="en-US" sz="2800" b="1" dirty="0" smtClean="0"/>
                        <a:t>2 x 380</a:t>
                      </a:r>
                      <a:endParaRPr lang="en-US" sz="2800" b="1" dirty="0"/>
                    </a:p>
                  </a:txBody>
                  <a:tcPr/>
                </a:tc>
                <a:tc>
                  <a:txBody>
                    <a:bodyPr/>
                    <a:lstStyle/>
                    <a:p>
                      <a:r>
                        <a:rPr lang="en-US" sz="2800" b="1" dirty="0" smtClean="0"/>
                        <a:t>2 x 350-400</a:t>
                      </a:r>
                      <a:endParaRPr lang="en-US" sz="2800" b="1" dirty="0"/>
                    </a:p>
                  </a:txBody>
                  <a:tcPr/>
                </a:tc>
              </a:tr>
              <a:tr h="887658">
                <a:tc>
                  <a:txBody>
                    <a:bodyPr/>
                    <a:lstStyle/>
                    <a:p>
                      <a:r>
                        <a:rPr lang="en-US" sz="2800" b="1" dirty="0" smtClean="0"/>
                        <a:t>Lab Size</a:t>
                      </a:r>
                      <a:endParaRPr lang="en-US" sz="2800" b="1" dirty="0"/>
                    </a:p>
                  </a:txBody>
                  <a:tcPr/>
                </a:tc>
                <a:tc>
                  <a:txBody>
                    <a:bodyPr/>
                    <a:lstStyle/>
                    <a:p>
                      <a:r>
                        <a:rPr lang="en-US" sz="2800" b="1" dirty="0" smtClean="0"/>
                        <a:t>24; weekly 1.5 </a:t>
                      </a:r>
                      <a:r>
                        <a:rPr lang="en-US" sz="2800" b="1" dirty="0" err="1" smtClean="0"/>
                        <a:t>hr</a:t>
                      </a:r>
                      <a:r>
                        <a:rPr lang="en-US" sz="2800" b="1" dirty="0" smtClean="0"/>
                        <a:t> lab</a:t>
                      </a:r>
                      <a:endParaRPr lang="en-US" sz="2800" b="1" dirty="0"/>
                    </a:p>
                  </a:txBody>
                  <a:tcPr/>
                </a:tc>
                <a:tc>
                  <a:txBody>
                    <a:bodyPr/>
                    <a:lstStyle/>
                    <a:p>
                      <a:r>
                        <a:rPr lang="en-US" sz="2800" b="1" dirty="0" smtClean="0"/>
                        <a:t>24; weekly 2 </a:t>
                      </a:r>
                      <a:r>
                        <a:rPr lang="en-US" sz="2800" b="1" dirty="0" err="1" smtClean="0"/>
                        <a:t>hr</a:t>
                      </a:r>
                      <a:r>
                        <a:rPr lang="en-US" sz="2800" b="1" dirty="0" smtClean="0"/>
                        <a:t> lab</a:t>
                      </a:r>
                      <a:endParaRPr lang="en-US" sz="2800" b="1" dirty="0"/>
                    </a:p>
                  </a:txBody>
                  <a:tcPr/>
                </a:tc>
              </a:tr>
              <a:tr h="887658">
                <a:tc>
                  <a:txBody>
                    <a:bodyPr/>
                    <a:lstStyle/>
                    <a:p>
                      <a:r>
                        <a:rPr lang="en-US" sz="2800" b="1" dirty="0" smtClean="0"/>
                        <a:t>Semester Length</a:t>
                      </a:r>
                      <a:endParaRPr lang="en-US" sz="2800" b="1" dirty="0"/>
                    </a:p>
                  </a:txBody>
                  <a:tcPr/>
                </a:tc>
                <a:tc>
                  <a:txBody>
                    <a:bodyPr/>
                    <a:lstStyle/>
                    <a:p>
                      <a:r>
                        <a:rPr lang="en-US" sz="2800" b="1" dirty="0" smtClean="0"/>
                        <a:t>12</a:t>
                      </a:r>
                      <a:r>
                        <a:rPr lang="en-US" sz="2800" b="1" baseline="0" dirty="0" smtClean="0"/>
                        <a:t> weeks</a:t>
                      </a:r>
                      <a:endParaRPr lang="en-US" sz="2800" b="1" dirty="0"/>
                    </a:p>
                  </a:txBody>
                  <a:tcPr/>
                </a:tc>
                <a:tc>
                  <a:txBody>
                    <a:bodyPr/>
                    <a:lstStyle/>
                    <a:p>
                      <a:r>
                        <a:rPr lang="en-US" sz="2800" b="1" dirty="0" smtClean="0"/>
                        <a:t>16 weeks</a:t>
                      </a:r>
                      <a:endParaRPr lang="en-US" sz="2800" b="1" dirty="0"/>
                    </a:p>
                  </a:txBody>
                  <a:tcPr/>
                </a:tc>
              </a:tr>
            </a:tbl>
          </a:graphicData>
        </a:graphic>
      </p:graphicFrame>
    </p:spTree>
    <p:extLst>
      <p:ext uri="{BB962C8B-B14F-4D97-AF65-F5344CB8AC3E}">
        <p14:creationId xmlns:p14="http://schemas.microsoft.com/office/powerpoint/2010/main" val="11988672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Learning Outcomes</a:t>
            </a:r>
            <a:endParaRPr lang="en-US" sz="3600" dirty="0"/>
          </a:p>
        </p:txBody>
      </p:sp>
      <p:sp>
        <p:nvSpPr>
          <p:cNvPr id="5" name="Content Placeholder 4"/>
          <p:cNvSpPr>
            <a:spLocks noGrp="1"/>
          </p:cNvSpPr>
          <p:nvPr>
            <p:ph sz="quarter" idx="2"/>
          </p:nvPr>
        </p:nvSpPr>
        <p:spPr>
          <a:xfrm>
            <a:off x="224287" y="2078391"/>
            <a:ext cx="4433977" cy="3581400"/>
          </a:xfrm>
        </p:spPr>
        <p:txBody>
          <a:bodyPr>
            <a:noAutofit/>
          </a:bodyPr>
          <a:lstStyle/>
          <a:p>
            <a:pPr>
              <a:buFontTx/>
              <a:buAutoNum type="arabicPeriod"/>
            </a:pPr>
            <a:r>
              <a:rPr lang="en-US" sz="2000" dirty="0" smtClean="0"/>
              <a:t>Explain </a:t>
            </a:r>
            <a:r>
              <a:rPr lang="en-US" sz="2000" dirty="0"/>
              <a:t>what a </a:t>
            </a:r>
            <a:r>
              <a:rPr lang="en-US" sz="2000" b="1" dirty="0"/>
              <a:t>hypothesis </a:t>
            </a:r>
            <a:r>
              <a:rPr lang="en-US" sz="2000" dirty="0" smtClean="0"/>
              <a:t>is</a:t>
            </a:r>
            <a:r>
              <a:rPr lang="en-US" sz="2000" dirty="0"/>
              <a:t>.</a:t>
            </a:r>
          </a:p>
          <a:p>
            <a:pPr>
              <a:buFontTx/>
              <a:buAutoNum type="arabicPeriod"/>
            </a:pPr>
            <a:r>
              <a:rPr lang="en-US" sz="2000" dirty="0"/>
              <a:t>Identify </a:t>
            </a:r>
            <a:r>
              <a:rPr lang="en-US" sz="2000" b="1" dirty="0"/>
              <a:t>good </a:t>
            </a:r>
            <a:r>
              <a:rPr lang="en-US" sz="2000" b="1" dirty="0" err="1"/>
              <a:t>vs</a:t>
            </a:r>
            <a:r>
              <a:rPr lang="en-US" sz="2000" b="1" dirty="0"/>
              <a:t> bad </a:t>
            </a:r>
            <a:r>
              <a:rPr lang="en-US" sz="2000" dirty="0"/>
              <a:t>hypotheses</a:t>
            </a:r>
            <a:r>
              <a:rPr lang="en-US" sz="2000" dirty="0" smtClean="0"/>
              <a:t>.</a:t>
            </a:r>
            <a:endParaRPr lang="en-US" sz="2000" dirty="0"/>
          </a:p>
          <a:p>
            <a:pPr>
              <a:buFontTx/>
              <a:buAutoNum type="arabicPeriod"/>
            </a:pPr>
            <a:r>
              <a:rPr lang="en-US" sz="2000" dirty="0"/>
              <a:t>Identify elements of good </a:t>
            </a:r>
            <a:r>
              <a:rPr lang="en-US" sz="2000" b="1" dirty="0"/>
              <a:t>experimental design</a:t>
            </a:r>
            <a:r>
              <a:rPr lang="en-US" sz="2000" dirty="0" smtClean="0"/>
              <a:t>.</a:t>
            </a:r>
            <a:endParaRPr lang="en-US" sz="2000" b="1" dirty="0"/>
          </a:p>
          <a:p>
            <a:pPr>
              <a:buFontTx/>
              <a:buAutoNum type="arabicPeriod"/>
            </a:pPr>
            <a:r>
              <a:rPr lang="en-US" sz="2000" dirty="0"/>
              <a:t>Identify </a:t>
            </a:r>
            <a:r>
              <a:rPr lang="en-US" sz="2000" b="1" dirty="0"/>
              <a:t>independent</a:t>
            </a:r>
            <a:r>
              <a:rPr lang="en-US" sz="2000" dirty="0"/>
              <a:t> and </a:t>
            </a:r>
            <a:r>
              <a:rPr lang="en-US" sz="2000" b="1" dirty="0"/>
              <a:t>dependent variables </a:t>
            </a:r>
            <a:r>
              <a:rPr lang="en-US" sz="2000" dirty="0"/>
              <a:t>in an experimental design</a:t>
            </a:r>
            <a:r>
              <a:rPr lang="en-US" sz="2000" dirty="0" smtClean="0"/>
              <a:t>.</a:t>
            </a:r>
            <a:endParaRPr lang="en-US" sz="2000" dirty="0"/>
          </a:p>
          <a:p>
            <a:pPr>
              <a:buFontTx/>
              <a:buAutoNum type="arabicPeriod"/>
            </a:pPr>
            <a:r>
              <a:rPr lang="en-US" sz="2000" dirty="0"/>
              <a:t>Explain the importance of </a:t>
            </a:r>
            <a:r>
              <a:rPr lang="en-US" sz="2000" b="1" dirty="0"/>
              <a:t>replication</a:t>
            </a:r>
            <a:r>
              <a:rPr lang="en-US" sz="2000" dirty="0"/>
              <a:t> in experimental design</a:t>
            </a:r>
            <a:r>
              <a:rPr lang="en-US" sz="2000" dirty="0" smtClean="0"/>
              <a:t>.</a:t>
            </a:r>
            <a:endParaRPr lang="en-US" sz="2000" dirty="0"/>
          </a:p>
          <a:p>
            <a:pPr>
              <a:buFontTx/>
              <a:buAutoNum type="arabicPeriod"/>
            </a:pPr>
            <a:r>
              <a:rPr lang="en-US" sz="2000" b="1" dirty="0"/>
              <a:t>Critique</a:t>
            </a:r>
            <a:r>
              <a:rPr lang="en-US" sz="2000" dirty="0"/>
              <a:t> an experiment</a:t>
            </a:r>
            <a:r>
              <a:rPr lang="en-US" sz="2000" dirty="0" smtClean="0"/>
              <a:t>.</a:t>
            </a:r>
            <a:endParaRPr lang="en-US" sz="2000" dirty="0"/>
          </a:p>
          <a:p>
            <a:pPr>
              <a:buFontTx/>
              <a:buAutoNum type="arabicPeriod"/>
            </a:pPr>
            <a:r>
              <a:rPr lang="en-US" sz="2000" dirty="0"/>
              <a:t>Improve upon a prior experimental design</a:t>
            </a:r>
            <a:r>
              <a:rPr lang="en-US" sz="2000" dirty="0" smtClean="0"/>
              <a:t>.</a:t>
            </a:r>
            <a:endParaRPr lang="en-US" sz="2000" dirty="0"/>
          </a:p>
          <a:p>
            <a:pPr>
              <a:buFontTx/>
              <a:buAutoNum type="arabicPeriod"/>
            </a:pPr>
            <a:r>
              <a:rPr lang="en-US" sz="2000" b="1" dirty="0"/>
              <a:t>Design</a:t>
            </a:r>
            <a:r>
              <a:rPr lang="en-US" sz="2000" dirty="0"/>
              <a:t> an experiment to test a hypothesis.</a:t>
            </a:r>
          </a:p>
          <a:p>
            <a:endParaRPr lang="en-US" sz="2000" dirty="0"/>
          </a:p>
        </p:txBody>
      </p:sp>
      <p:sp>
        <p:nvSpPr>
          <p:cNvPr id="3" name="Content Placeholder 2"/>
          <p:cNvSpPr>
            <a:spLocks noGrp="1"/>
          </p:cNvSpPr>
          <p:nvPr>
            <p:ph sz="quarter" idx="4"/>
          </p:nvPr>
        </p:nvSpPr>
        <p:spPr>
          <a:xfrm>
            <a:off x="4800600" y="2101395"/>
            <a:ext cx="4343400" cy="3581400"/>
          </a:xfrm>
        </p:spPr>
        <p:txBody>
          <a:bodyPr>
            <a:noAutofit/>
          </a:bodyPr>
          <a:lstStyle/>
          <a:p>
            <a:pPr>
              <a:buFontTx/>
              <a:buAutoNum type="arabicPeriod"/>
            </a:pPr>
            <a:r>
              <a:rPr lang="en-US" sz="2000" dirty="0" smtClean="0"/>
              <a:t>Write </a:t>
            </a:r>
            <a:r>
              <a:rPr lang="en-US" sz="2000" dirty="0"/>
              <a:t>a good </a:t>
            </a:r>
            <a:r>
              <a:rPr lang="en-US" sz="2000" b="1" dirty="0"/>
              <a:t>hypothesis</a:t>
            </a:r>
          </a:p>
          <a:p>
            <a:pPr>
              <a:buFontTx/>
              <a:buAutoNum type="arabicPeriod"/>
            </a:pPr>
            <a:r>
              <a:rPr lang="en-US" sz="2000" dirty="0" smtClean="0"/>
              <a:t>Identify </a:t>
            </a:r>
            <a:r>
              <a:rPr lang="en-US" sz="2000" b="1" dirty="0"/>
              <a:t>independent</a:t>
            </a:r>
            <a:r>
              <a:rPr lang="en-US" sz="2000" dirty="0"/>
              <a:t> and </a:t>
            </a:r>
            <a:r>
              <a:rPr lang="en-US" sz="2000" b="1" dirty="0"/>
              <a:t>dependent variables </a:t>
            </a:r>
            <a:r>
              <a:rPr lang="en-US" sz="2000" dirty="0"/>
              <a:t>in an experimental design  </a:t>
            </a:r>
          </a:p>
          <a:p>
            <a:pPr>
              <a:buFontTx/>
              <a:buAutoNum type="arabicPeriod"/>
            </a:pPr>
            <a:r>
              <a:rPr lang="en-US" sz="2000" b="1" dirty="0" smtClean="0"/>
              <a:t>Design</a:t>
            </a:r>
            <a:r>
              <a:rPr lang="en-US" sz="2000" dirty="0" smtClean="0"/>
              <a:t> </a:t>
            </a:r>
            <a:r>
              <a:rPr lang="en-US" sz="2000" dirty="0"/>
              <a:t>an experiment to test a hypothesis.</a:t>
            </a:r>
          </a:p>
          <a:p>
            <a:pPr>
              <a:buFontTx/>
              <a:buAutoNum type="arabicPeriod"/>
            </a:pPr>
            <a:r>
              <a:rPr lang="en-US" sz="2000" b="1" dirty="0" smtClean="0"/>
              <a:t>Record </a:t>
            </a:r>
            <a:r>
              <a:rPr lang="en-US" sz="2000" b="1" dirty="0"/>
              <a:t>and analyze </a:t>
            </a:r>
            <a:r>
              <a:rPr lang="en-US" sz="2000" dirty="0"/>
              <a:t>scientific </a:t>
            </a:r>
            <a:r>
              <a:rPr lang="en-US" sz="2000" b="1" dirty="0"/>
              <a:t>data</a:t>
            </a:r>
            <a:r>
              <a:rPr lang="en-US" sz="2000" dirty="0"/>
              <a:t> in a spreadsheet</a:t>
            </a:r>
          </a:p>
          <a:p>
            <a:pPr>
              <a:buFontTx/>
              <a:buAutoNum type="arabicPeriod"/>
            </a:pPr>
            <a:r>
              <a:rPr lang="en-US" sz="2000" dirty="0" smtClean="0"/>
              <a:t>Perform </a:t>
            </a:r>
            <a:r>
              <a:rPr lang="en-US" sz="2000" dirty="0"/>
              <a:t>a </a:t>
            </a:r>
            <a:r>
              <a:rPr lang="en-US" sz="2000" b="1" dirty="0"/>
              <a:t>statistical hypothesis test</a:t>
            </a:r>
          </a:p>
          <a:p>
            <a:pPr>
              <a:buFontTx/>
              <a:buAutoNum type="arabicPeriod"/>
            </a:pPr>
            <a:r>
              <a:rPr lang="en-US" sz="2000" b="1" dirty="0" smtClean="0"/>
              <a:t>Create graph </a:t>
            </a:r>
            <a:r>
              <a:rPr lang="en-US" sz="2000" dirty="0"/>
              <a:t>that correctly represents scientific data</a:t>
            </a:r>
          </a:p>
          <a:p>
            <a:pPr>
              <a:buFontTx/>
              <a:buAutoNum type="arabicPeriod"/>
            </a:pPr>
            <a:r>
              <a:rPr lang="en-US" sz="2000" b="1" dirty="0" smtClean="0"/>
              <a:t>Interpret </a:t>
            </a:r>
            <a:r>
              <a:rPr lang="en-US" sz="2000" b="1" dirty="0"/>
              <a:t>and synthesize results </a:t>
            </a:r>
            <a:r>
              <a:rPr lang="en-US" sz="2000" dirty="0"/>
              <a:t>from a scientific experiment</a:t>
            </a:r>
          </a:p>
        </p:txBody>
      </p:sp>
      <p:sp>
        <p:nvSpPr>
          <p:cNvPr id="4" name="Text Placeholder 3"/>
          <p:cNvSpPr>
            <a:spLocks noGrp="1"/>
          </p:cNvSpPr>
          <p:nvPr>
            <p:ph type="body" sz="quarter" idx="1"/>
          </p:nvPr>
        </p:nvSpPr>
        <p:spPr>
          <a:xfrm>
            <a:off x="609600" y="1432560"/>
            <a:ext cx="3886200" cy="640080"/>
          </a:xfrm>
        </p:spPr>
        <p:txBody>
          <a:bodyPr>
            <a:normAutofit/>
          </a:bodyPr>
          <a:lstStyle/>
          <a:p>
            <a:r>
              <a:rPr lang="en-US" sz="2400" dirty="0" smtClean="0"/>
              <a:t>UTM intervention</a:t>
            </a:r>
            <a:endParaRPr lang="en-US" sz="2400" dirty="0"/>
          </a:p>
        </p:txBody>
      </p:sp>
      <p:sp>
        <p:nvSpPr>
          <p:cNvPr id="7" name="Text Placeholder 6"/>
          <p:cNvSpPr>
            <a:spLocks noGrp="1"/>
          </p:cNvSpPr>
          <p:nvPr>
            <p:ph type="body" sz="quarter" idx="3"/>
          </p:nvPr>
        </p:nvSpPr>
        <p:spPr>
          <a:xfrm>
            <a:off x="4800600" y="1432560"/>
            <a:ext cx="3886200" cy="640080"/>
          </a:xfrm>
        </p:spPr>
        <p:txBody>
          <a:bodyPr>
            <a:normAutofit/>
          </a:bodyPr>
          <a:lstStyle/>
          <a:p>
            <a:r>
              <a:rPr lang="en-US" sz="2400" dirty="0" smtClean="0"/>
              <a:t>NDSU Intervention</a:t>
            </a:r>
            <a:endParaRPr lang="en-US" sz="2400" dirty="0"/>
          </a:p>
        </p:txBody>
      </p:sp>
    </p:spTree>
    <p:extLst>
      <p:ext uri="{BB962C8B-B14F-4D97-AF65-F5344CB8AC3E}">
        <p14:creationId xmlns:p14="http://schemas.microsoft.com/office/powerpoint/2010/main" val="15976942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UTM – Course Design</a:t>
            </a:r>
            <a:endParaRPr lang="en-US" dirty="0"/>
          </a:p>
        </p:txBody>
      </p:sp>
      <p:grpSp>
        <p:nvGrpSpPr>
          <p:cNvPr id="3" name="Group 2"/>
          <p:cNvGrpSpPr/>
          <p:nvPr/>
        </p:nvGrpSpPr>
        <p:grpSpPr>
          <a:xfrm>
            <a:off x="229516" y="4092"/>
            <a:ext cx="8675478" cy="6730726"/>
            <a:chOff x="229516" y="4092"/>
            <a:chExt cx="8675478" cy="6730726"/>
          </a:xfrm>
        </p:grpSpPr>
        <p:sp>
          <p:nvSpPr>
            <p:cNvPr id="4" name="Oval 3"/>
            <p:cNvSpPr/>
            <p:nvPr/>
          </p:nvSpPr>
          <p:spPr bwMode="auto">
            <a:xfrm>
              <a:off x="1788338" y="1647501"/>
              <a:ext cx="5509499" cy="3361587"/>
            </a:xfrm>
            <a:prstGeom prst="ellipse">
              <a:avLst/>
            </a:prstGeom>
            <a:solidFill>
              <a:srgbClr val="3366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4800" dirty="0"/>
                <a:t>Introductory Biology Course Re-Design</a:t>
              </a:r>
            </a:p>
          </p:txBody>
        </p:sp>
        <p:sp>
          <p:nvSpPr>
            <p:cNvPr id="6" name="Oval 5"/>
            <p:cNvSpPr/>
            <p:nvPr/>
          </p:nvSpPr>
          <p:spPr bwMode="auto">
            <a:xfrm>
              <a:off x="229516" y="765377"/>
              <a:ext cx="2537617" cy="2090513"/>
            </a:xfrm>
            <a:prstGeom prst="ellipse">
              <a:avLst/>
            </a:prstGeom>
            <a:solidFill>
              <a:srgbClr val="510B89"/>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t>1. “Thinking Like a Scientist” Introductory Module</a:t>
              </a:r>
            </a:p>
          </p:txBody>
        </p:sp>
        <p:sp>
          <p:nvSpPr>
            <p:cNvPr id="7" name="Oval 6"/>
            <p:cNvSpPr/>
            <p:nvPr/>
          </p:nvSpPr>
          <p:spPr bwMode="auto">
            <a:xfrm>
              <a:off x="3286740" y="4092"/>
              <a:ext cx="2536862" cy="2090513"/>
            </a:xfrm>
            <a:prstGeom prst="ellipse">
              <a:avLst/>
            </a:prstGeom>
            <a:solidFill>
              <a:srgbClr val="184F05"/>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t>2. Case Study Based Tutorial Sessions</a:t>
              </a:r>
            </a:p>
          </p:txBody>
        </p:sp>
        <p:sp>
          <p:nvSpPr>
            <p:cNvPr id="8" name="Oval 7"/>
            <p:cNvSpPr/>
            <p:nvPr/>
          </p:nvSpPr>
          <p:spPr bwMode="auto">
            <a:xfrm>
              <a:off x="6149867" y="729125"/>
              <a:ext cx="2537617" cy="2090513"/>
            </a:xfrm>
            <a:prstGeom prst="ellipse">
              <a:avLst/>
            </a:prstGeom>
            <a:solidFill>
              <a:srgbClr val="780217"/>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t>3. Inquiry Based Labs</a:t>
              </a:r>
            </a:p>
          </p:txBody>
        </p:sp>
        <p:sp>
          <p:nvSpPr>
            <p:cNvPr id="9" name="Oval 8"/>
            <p:cNvSpPr/>
            <p:nvPr/>
          </p:nvSpPr>
          <p:spPr bwMode="auto">
            <a:xfrm>
              <a:off x="6367377" y="3423832"/>
              <a:ext cx="2537617" cy="2090513"/>
            </a:xfrm>
            <a:prstGeom prst="ellipse">
              <a:avLst/>
            </a:prstGeom>
            <a:solidFill>
              <a:srgbClr val="110E8F"/>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t>4. “Science vs. Pseudoscience” Lecture Examples</a:t>
              </a:r>
            </a:p>
          </p:txBody>
        </p:sp>
        <p:sp>
          <p:nvSpPr>
            <p:cNvPr id="10" name="Oval 9"/>
            <p:cNvSpPr/>
            <p:nvPr/>
          </p:nvSpPr>
          <p:spPr bwMode="auto">
            <a:xfrm>
              <a:off x="3226321" y="4644305"/>
              <a:ext cx="2536862" cy="2090513"/>
            </a:xfrm>
            <a:prstGeom prst="ellipse">
              <a:avLst/>
            </a:prstGeom>
            <a:solidFill>
              <a:srgbClr val="77533F"/>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t>5. Scientific Literacy Assignment</a:t>
              </a:r>
            </a:p>
          </p:txBody>
        </p:sp>
        <p:sp>
          <p:nvSpPr>
            <p:cNvPr id="11" name="Oval 10"/>
            <p:cNvSpPr/>
            <p:nvPr/>
          </p:nvSpPr>
          <p:spPr bwMode="auto">
            <a:xfrm>
              <a:off x="314103" y="3653426"/>
              <a:ext cx="2537617" cy="2090513"/>
            </a:xfrm>
            <a:prstGeom prst="ellipse">
              <a:avLst/>
            </a:prstGeom>
            <a:solidFill>
              <a:srgbClr val="00408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t>6. Active Learning Exercises in Lecture</a:t>
              </a:r>
            </a:p>
          </p:txBody>
        </p:sp>
      </p:grpSp>
    </p:spTree>
    <p:extLst>
      <p:ext uri="{BB962C8B-B14F-4D97-AF65-F5344CB8AC3E}">
        <p14:creationId xmlns:p14="http://schemas.microsoft.com/office/powerpoint/2010/main" val="3778062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Box 6"/>
          <p:cNvSpPr txBox="1">
            <a:spLocks noChangeArrowheads="1"/>
          </p:cNvSpPr>
          <p:nvPr/>
        </p:nvSpPr>
        <p:spPr bwMode="auto">
          <a:xfrm>
            <a:off x="107950" y="765175"/>
            <a:ext cx="4318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sz="2800"/>
              <a:t>1.</a:t>
            </a:r>
          </a:p>
        </p:txBody>
      </p:sp>
      <p:sp>
        <p:nvSpPr>
          <p:cNvPr id="2053" name="TextBox 13"/>
          <p:cNvSpPr txBox="1">
            <a:spLocks noChangeArrowheads="1"/>
          </p:cNvSpPr>
          <p:nvPr/>
        </p:nvSpPr>
        <p:spPr bwMode="auto">
          <a:xfrm>
            <a:off x="-1" y="6243599"/>
            <a:ext cx="5397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dirty="0"/>
              <a:t>12.</a:t>
            </a:r>
          </a:p>
        </p:txBody>
      </p:sp>
      <p:sp>
        <p:nvSpPr>
          <p:cNvPr id="2061" name="AutoShape 4"/>
          <p:cNvSpPr>
            <a:spLocks noChangeArrowheads="1"/>
          </p:cNvSpPr>
          <p:nvPr/>
        </p:nvSpPr>
        <p:spPr bwMode="auto">
          <a:xfrm>
            <a:off x="539749" y="1147605"/>
            <a:ext cx="3024187" cy="1340324"/>
          </a:xfrm>
          <a:prstGeom prst="roundRect">
            <a:avLst>
              <a:gd name="adj" fmla="val 16667"/>
            </a:avLst>
          </a:prstGeom>
          <a:solidFill>
            <a:schemeClr val="accent1">
              <a:lumMod val="90000"/>
              <a:alpha val="50195"/>
            </a:schemeClr>
          </a:solidFill>
          <a:ln w="9525">
            <a:solidFill>
              <a:schemeClr val="tx1"/>
            </a:solidFill>
            <a:round/>
            <a:headEnd/>
            <a:tailEnd/>
          </a:ln>
        </p:spPr>
        <p:txBody>
          <a:bodyPr wrap="none" lIns="36000" tIns="36000" rIns="36000" bIns="36000" anchor="ctr"/>
          <a:lstStyle/>
          <a:p>
            <a:pPr algn="ctr">
              <a:defRPr/>
            </a:pPr>
            <a:r>
              <a:rPr lang="en-CA" sz="2800" b="1" dirty="0">
                <a:ea typeface="ＭＳ Ｐゴシック" charset="0"/>
                <a:cs typeface="+mn-cs"/>
              </a:rPr>
              <a:t>Module: </a:t>
            </a:r>
            <a:endParaRPr lang="en-CA" sz="2800" b="1" dirty="0" smtClean="0">
              <a:ea typeface="ＭＳ Ｐゴシック" charset="0"/>
              <a:cs typeface="+mn-cs"/>
            </a:endParaRPr>
          </a:p>
          <a:p>
            <a:pPr algn="ctr">
              <a:defRPr/>
            </a:pPr>
            <a:r>
              <a:rPr lang="en-CA" sz="2800" b="1" dirty="0" smtClean="0">
                <a:ea typeface="ＭＳ Ｐゴシック" charset="0"/>
                <a:cs typeface="+mn-cs"/>
              </a:rPr>
              <a:t>Thinking </a:t>
            </a:r>
            <a:r>
              <a:rPr lang="en-CA" sz="2800" b="1" dirty="0">
                <a:ea typeface="ＭＳ Ｐゴシック" charset="0"/>
                <a:cs typeface="+mn-cs"/>
              </a:rPr>
              <a:t>Like</a:t>
            </a:r>
          </a:p>
          <a:p>
            <a:pPr algn="ctr">
              <a:defRPr/>
            </a:pPr>
            <a:r>
              <a:rPr lang="en-CA" sz="2800" b="1" dirty="0">
                <a:ea typeface="ＭＳ Ｐゴシック" charset="0"/>
                <a:cs typeface="+mn-cs"/>
              </a:rPr>
              <a:t> a Scientist</a:t>
            </a:r>
          </a:p>
        </p:txBody>
      </p:sp>
      <p:sp>
        <p:nvSpPr>
          <p:cNvPr id="2055" name="AutoShape 7"/>
          <p:cNvSpPr>
            <a:spLocks noChangeArrowheads="1"/>
          </p:cNvSpPr>
          <p:nvPr/>
        </p:nvSpPr>
        <p:spPr bwMode="auto">
          <a:xfrm>
            <a:off x="539750" y="3852227"/>
            <a:ext cx="3024186" cy="1079501"/>
          </a:xfrm>
          <a:prstGeom prst="roundRect">
            <a:avLst>
              <a:gd name="adj" fmla="val 16667"/>
            </a:avLst>
          </a:prstGeom>
          <a:solidFill>
            <a:srgbClr val="9ED3D7">
              <a:alpha val="50195"/>
            </a:srgbClr>
          </a:solidFill>
          <a:ln w="9525">
            <a:solidFill>
              <a:schemeClr val="tx1"/>
            </a:solidFill>
            <a:round/>
            <a:headEnd/>
            <a:tailEnd/>
          </a:ln>
        </p:spPr>
        <p:txBody>
          <a:bodyPr wrap="none" lIns="36000" tIns="36000" rIns="36000" bIns="36000" anchor="ctr"/>
          <a:lstStyle/>
          <a:p>
            <a:pPr algn="ctr"/>
            <a:r>
              <a:rPr lang="en-CA" sz="2800" b="1" dirty="0"/>
              <a:t>Module: Critiquing </a:t>
            </a:r>
            <a:endParaRPr lang="en-CA" sz="2800" b="1" dirty="0" smtClean="0"/>
          </a:p>
          <a:p>
            <a:pPr algn="ctr"/>
            <a:r>
              <a:rPr lang="en-CA" sz="2800" b="1" dirty="0" smtClean="0"/>
              <a:t>Scientific Literature</a:t>
            </a:r>
            <a:endParaRPr lang="en-CA" sz="2800" b="1" dirty="0"/>
          </a:p>
        </p:txBody>
      </p:sp>
      <p:sp>
        <p:nvSpPr>
          <p:cNvPr id="2056" name="TextBox 27"/>
          <p:cNvSpPr txBox="1">
            <a:spLocks noChangeArrowheads="1"/>
          </p:cNvSpPr>
          <p:nvPr/>
        </p:nvSpPr>
        <p:spPr bwMode="auto">
          <a:xfrm>
            <a:off x="539750" y="115888"/>
            <a:ext cx="277827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ctr" eaLnBrk="1" hangingPunct="1"/>
            <a:r>
              <a:rPr lang="en-US" sz="2800" b="1" u="sng" dirty="0"/>
              <a:t>Lecture Intervention</a:t>
            </a:r>
          </a:p>
        </p:txBody>
      </p:sp>
      <p:sp>
        <p:nvSpPr>
          <p:cNvPr id="2057" name="TextBox 28"/>
          <p:cNvSpPr txBox="1">
            <a:spLocks noChangeArrowheads="1"/>
          </p:cNvSpPr>
          <p:nvPr/>
        </p:nvSpPr>
        <p:spPr bwMode="auto">
          <a:xfrm>
            <a:off x="3563938" y="144115"/>
            <a:ext cx="247589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ctr" eaLnBrk="1" hangingPunct="1"/>
            <a:r>
              <a:rPr lang="en-US" sz="2800" b="1" u="sng" dirty="0"/>
              <a:t>Lab Intervention</a:t>
            </a:r>
          </a:p>
        </p:txBody>
      </p:sp>
      <p:sp>
        <p:nvSpPr>
          <p:cNvPr id="2058" name="TextBox 29"/>
          <p:cNvSpPr txBox="1">
            <a:spLocks noChangeArrowheads="1"/>
          </p:cNvSpPr>
          <p:nvPr/>
        </p:nvSpPr>
        <p:spPr bwMode="auto">
          <a:xfrm>
            <a:off x="6354292" y="166351"/>
            <a:ext cx="315909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sz="2800" b="1" u="sng" dirty="0"/>
              <a:t>Assessment</a:t>
            </a:r>
          </a:p>
        </p:txBody>
      </p:sp>
      <p:sp>
        <p:nvSpPr>
          <p:cNvPr id="2060" name="AutoShape 4"/>
          <p:cNvSpPr>
            <a:spLocks noChangeArrowheads="1"/>
          </p:cNvSpPr>
          <p:nvPr/>
        </p:nvSpPr>
        <p:spPr bwMode="auto">
          <a:xfrm>
            <a:off x="539750" y="2492375"/>
            <a:ext cx="3024188" cy="1384701"/>
          </a:xfrm>
          <a:prstGeom prst="roundRect">
            <a:avLst>
              <a:gd name="adj" fmla="val 16667"/>
            </a:avLst>
          </a:prstGeom>
          <a:solidFill>
            <a:srgbClr val="9ED3D7">
              <a:alpha val="50195"/>
            </a:srgbClr>
          </a:solidFill>
          <a:ln w="9525">
            <a:solidFill>
              <a:schemeClr val="tx1"/>
            </a:solidFill>
            <a:round/>
            <a:headEnd/>
            <a:tailEnd/>
          </a:ln>
        </p:spPr>
        <p:txBody>
          <a:bodyPr wrap="none" lIns="36000" tIns="36000" rIns="36000" bIns="36000" anchor="ctr"/>
          <a:lstStyle/>
          <a:p>
            <a:pPr algn="ctr"/>
            <a:r>
              <a:rPr lang="en-CA" sz="2800" b="1" dirty="0"/>
              <a:t>Module: </a:t>
            </a:r>
            <a:endParaRPr lang="en-CA" sz="2800" b="1" dirty="0" smtClean="0"/>
          </a:p>
          <a:p>
            <a:pPr algn="ctr"/>
            <a:r>
              <a:rPr lang="en-CA" sz="2800" b="1" dirty="0" smtClean="0"/>
              <a:t>Experimental </a:t>
            </a:r>
            <a:endParaRPr lang="en-CA" sz="2800" b="1" dirty="0"/>
          </a:p>
          <a:p>
            <a:pPr algn="ctr"/>
            <a:r>
              <a:rPr lang="en-CA" sz="2800" b="1" dirty="0"/>
              <a:t>Design</a:t>
            </a:r>
          </a:p>
        </p:txBody>
      </p:sp>
      <p:sp>
        <p:nvSpPr>
          <p:cNvPr id="2" name="AutoShape 4"/>
          <p:cNvSpPr>
            <a:spLocks noChangeArrowheads="1"/>
          </p:cNvSpPr>
          <p:nvPr/>
        </p:nvSpPr>
        <p:spPr bwMode="auto">
          <a:xfrm>
            <a:off x="6354292" y="884854"/>
            <a:ext cx="2744343" cy="596979"/>
          </a:xfrm>
          <a:prstGeom prst="roundRect">
            <a:avLst>
              <a:gd name="adj" fmla="val 16667"/>
            </a:avLst>
          </a:prstGeom>
          <a:solidFill>
            <a:srgbClr val="0070C0">
              <a:alpha val="50195"/>
            </a:srgbClr>
          </a:solidFill>
          <a:ln w="9525">
            <a:solidFill>
              <a:schemeClr val="tx1"/>
            </a:solidFill>
            <a:round/>
            <a:headEnd/>
            <a:tailEnd/>
          </a:ln>
        </p:spPr>
        <p:txBody>
          <a:bodyPr wrap="none" lIns="36000" tIns="36000" rIns="36000" bIns="36000" anchor="ctr"/>
          <a:lstStyle/>
          <a:p>
            <a:pPr algn="ctr"/>
            <a:r>
              <a:rPr lang="en-CA" sz="2800" b="1"/>
              <a:t>EDAT</a:t>
            </a:r>
          </a:p>
        </p:txBody>
      </p:sp>
      <p:sp>
        <p:nvSpPr>
          <p:cNvPr id="59" name="AutoShape 4"/>
          <p:cNvSpPr>
            <a:spLocks noChangeArrowheads="1"/>
          </p:cNvSpPr>
          <p:nvPr/>
        </p:nvSpPr>
        <p:spPr bwMode="auto">
          <a:xfrm>
            <a:off x="3563938" y="1144925"/>
            <a:ext cx="2475899" cy="2735263"/>
          </a:xfrm>
          <a:prstGeom prst="roundRect">
            <a:avLst>
              <a:gd name="adj" fmla="val 16667"/>
            </a:avLst>
          </a:prstGeom>
          <a:solidFill>
            <a:schemeClr val="accent6">
              <a:lumMod val="40000"/>
              <a:lumOff val="60000"/>
              <a:alpha val="50195"/>
            </a:schemeClr>
          </a:solidFill>
          <a:ln w="9525">
            <a:solidFill>
              <a:schemeClr val="tx1"/>
            </a:solidFill>
            <a:round/>
            <a:headEnd/>
            <a:tailEnd/>
          </a:ln>
        </p:spPr>
        <p:txBody>
          <a:bodyPr wrap="none" lIns="36000" tIns="36000" rIns="36000" bIns="36000" anchor="ctr"/>
          <a:lstStyle/>
          <a:p>
            <a:pPr algn="ctr">
              <a:defRPr/>
            </a:pPr>
            <a:r>
              <a:rPr lang="en-CA" sz="2800" b="1" dirty="0">
                <a:ea typeface="ＭＳ Ｐゴシック" charset="0"/>
                <a:cs typeface="+mn-cs"/>
              </a:rPr>
              <a:t>Worksheets </a:t>
            </a:r>
            <a:r>
              <a:rPr lang="en-CA" sz="2800" b="1" dirty="0" smtClean="0">
                <a:ea typeface="ＭＳ Ｐゴシック" charset="0"/>
                <a:cs typeface="+mn-cs"/>
              </a:rPr>
              <a:t>on</a:t>
            </a:r>
          </a:p>
          <a:p>
            <a:pPr algn="ctr">
              <a:defRPr/>
            </a:pPr>
            <a:r>
              <a:rPr lang="en-CA" sz="2800" b="1" dirty="0" smtClean="0">
                <a:ea typeface="ＭＳ Ｐゴシック" charset="0"/>
                <a:cs typeface="+mn-cs"/>
              </a:rPr>
              <a:t> </a:t>
            </a:r>
            <a:r>
              <a:rPr lang="en-CA" sz="2800" b="1" dirty="0">
                <a:ea typeface="ＭＳ Ｐゴシック" charset="0"/>
                <a:cs typeface="+mn-cs"/>
              </a:rPr>
              <a:t>hypothesis </a:t>
            </a:r>
          </a:p>
          <a:p>
            <a:pPr algn="ctr">
              <a:defRPr/>
            </a:pPr>
            <a:r>
              <a:rPr lang="en-CA" sz="2800" b="1" dirty="0" smtClean="0">
                <a:ea typeface="ＭＳ Ｐゴシック" charset="0"/>
                <a:cs typeface="+mn-cs"/>
              </a:rPr>
              <a:t>Testing and </a:t>
            </a:r>
          </a:p>
          <a:p>
            <a:pPr algn="ctr">
              <a:defRPr/>
            </a:pPr>
            <a:r>
              <a:rPr lang="en-CA" sz="2800" b="1" dirty="0" smtClean="0">
                <a:ea typeface="ＭＳ Ｐゴシック" charset="0"/>
                <a:cs typeface="+mn-cs"/>
              </a:rPr>
              <a:t>experimental </a:t>
            </a:r>
            <a:endParaRPr lang="en-CA" sz="2800" b="1" dirty="0">
              <a:ea typeface="ＭＳ Ｐゴシック" charset="0"/>
              <a:cs typeface="+mn-cs"/>
            </a:endParaRPr>
          </a:p>
          <a:p>
            <a:pPr algn="ctr">
              <a:defRPr/>
            </a:pPr>
            <a:r>
              <a:rPr lang="en-CA" sz="2800" b="1" dirty="0">
                <a:ea typeface="ＭＳ Ｐゴシック" charset="0"/>
                <a:cs typeface="+mn-cs"/>
              </a:rPr>
              <a:t>design included </a:t>
            </a:r>
            <a:endParaRPr lang="en-CA" sz="2800" b="1" dirty="0" smtClean="0">
              <a:ea typeface="ＭＳ Ｐゴシック" charset="0"/>
              <a:cs typeface="+mn-cs"/>
            </a:endParaRPr>
          </a:p>
          <a:p>
            <a:pPr algn="ctr">
              <a:defRPr/>
            </a:pPr>
            <a:r>
              <a:rPr lang="en-CA" sz="2800" b="1" dirty="0" smtClean="0">
                <a:ea typeface="ＭＳ Ｐゴシック" charset="0"/>
                <a:cs typeface="+mn-cs"/>
              </a:rPr>
              <a:t>in </a:t>
            </a:r>
            <a:r>
              <a:rPr lang="en-CA" sz="2800" b="1" dirty="0">
                <a:ea typeface="ＭＳ Ｐゴシック" charset="0"/>
                <a:cs typeface="+mn-cs"/>
              </a:rPr>
              <a:t>every lab</a:t>
            </a:r>
          </a:p>
        </p:txBody>
      </p:sp>
      <p:sp>
        <p:nvSpPr>
          <p:cNvPr id="2063" name="AutoShape 4"/>
          <p:cNvSpPr>
            <a:spLocks noChangeArrowheads="1"/>
          </p:cNvSpPr>
          <p:nvPr/>
        </p:nvSpPr>
        <p:spPr bwMode="auto">
          <a:xfrm>
            <a:off x="6399657" y="6243599"/>
            <a:ext cx="2744343" cy="578312"/>
          </a:xfrm>
          <a:prstGeom prst="roundRect">
            <a:avLst>
              <a:gd name="adj" fmla="val 16667"/>
            </a:avLst>
          </a:prstGeom>
          <a:solidFill>
            <a:srgbClr val="0070C0">
              <a:alpha val="50195"/>
            </a:srgbClr>
          </a:solidFill>
          <a:ln w="9525">
            <a:solidFill>
              <a:schemeClr val="tx1"/>
            </a:solidFill>
            <a:round/>
            <a:headEnd/>
            <a:tailEnd/>
          </a:ln>
        </p:spPr>
        <p:txBody>
          <a:bodyPr wrap="none" lIns="36000" tIns="36000" rIns="36000" bIns="36000" anchor="ctr"/>
          <a:lstStyle/>
          <a:p>
            <a:pPr algn="ctr"/>
            <a:r>
              <a:rPr lang="en-CA" sz="2800" b="1" dirty="0"/>
              <a:t>EDAT, Final Exam</a:t>
            </a:r>
          </a:p>
        </p:txBody>
      </p:sp>
      <p:sp>
        <p:nvSpPr>
          <p:cNvPr id="2064" name="AutoShape 4"/>
          <p:cNvSpPr>
            <a:spLocks noChangeArrowheads="1"/>
          </p:cNvSpPr>
          <p:nvPr/>
        </p:nvSpPr>
        <p:spPr bwMode="auto">
          <a:xfrm>
            <a:off x="6354292" y="4724400"/>
            <a:ext cx="2744343" cy="1519199"/>
          </a:xfrm>
          <a:prstGeom prst="roundRect">
            <a:avLst>
              <a:gd name="adj" fmla="val 16667"/>
            </a:avLst>
          </a:prstGeom>
          <a:solidFill>
            <a:srgbClr val="0070C0">
              <a:alpha val="50195"/>
            </a:srgbClr>
          </a:solidFill>
          <a:ln w="9525">
            <a:solidFill>
              <a:schemeClr val="tx1"/>
            </a:solidFill>
            <a:round/>
            <a:headEnd/>
            <a:tailEnd/>
          </a:ln>
        </p:spPr>
        <p:txBody>
          <a:bodyPr wrap="none" lIns="36000" tIns="36000" rIns="36000" bIns="36000" anchor="ctr"/>
          <a:lstStyle/>
          <a:p>
            <a:pPr algn="ctr"/>
            <a:r>
              <a:rPr lang="en-CA" sz="2800" b="1" dirty="0"/>
              <a:t>Science Process </a:t>
            </a:r>
            <a:endParaRPr lang="en-CA" sz="2800" b="1" dirty="0" smtClean="0"/>
          </a:p>
          <a:p>
            <a:pPr algn="ctr"/>
            <a:r>
              <a:rPr lang="en-CA" sz="2800" b="1" dirty="0" smtClean="0"/>
              <a:t>Skills Concept </a:t>
            </a:r>
          </a:p>
          <a:p>
            <a:pPr algn="ctr"/>
            <a:r>
              <a:rPr lang="en-CA" sz="2800" b="1" dirty="0" smtClean="0"/>
              <a:t>Assessment</a:t>
            </a:r>
            <a:endParaRPr lang="en-CA" sz="2800" b="1" dirty="0"/>
          </a:p>
        </p:txBody>
      </p:sp>
      <p:sp>
        <p:nvSpPr>
          <p:cNvPr id="2065" name="AutoShape 4"/>
          <p:cNvSpPr>
            <a:spLocks noChangeArrowheads="1"/>
          </p:cNvSpPr>
          <p:nvPr/>
        </p:nvSpPr>
        <p:spPr bwMode="auto">
          <a:xfrm>
            <a:off x="6354292" y="4148138"/>
            <a:ext cx="2744343" cy="574675"/>
          </a:xfrm>
          <a:prstGeom prst="roundRect">
            <a:avLst>
              <a:gd name="adj" fmla="val 16667"/>
            </a:avLst>
          </a:prstGeom>
          <a:solidFill>
            <a:srgbClr val="0070C0">
              <a:alpha val="50195"/>
            </a:srgbClr>
          </a:solidFill>
          <a:ln w="9525">
            <a:solidFill>
              <a:schemeClr val="tx1"/>
            </a:solidFill>
            <a:round/>
            <a:headEnd/>
            <a:tailEnd/>
          </a:ln>
        </p:spPr>
        <p:txBody>
          <a:bodyPr wrap="none" lIns="36000" tIns="36000" rIns="36000" bIns="36000" anchor="ctr"/>
          <a:lstStyle/>
          <a:p>
            <a:pPr algn="ctr"/>
            <a:r>
              <a:rPr lang="en-CA" sz="2800" b="1"/>
              <a:t>Group EDAT</a:t>
            </a:r>
          </a:p>
        </p:txBody>
      </p:sp>
      <p:sp>
        <p:nvSpPr>
          <p:cNvPr id="2067" name="AutoShape 15"/>
          <p:cNvSpPr>
            <a:spLocks noChangeArrowheads="1"/>
          </p:cNvSpPr>
          <p:nvPr/>
        </p:nvSpPr>
        <p:spPr bwMode="auto">
          <a:xfrm>
            <a:off x="565672" y="4931728"/>
            <a:ext cx="3024188" cy="1006476"/>
          </a:xfrm>
          <a:prstGeom prst="roundRect">
            <a:avLst>
              <a:gd name="adj" fmla="val 16667"/>
            </a:avLst>
          </a:prstGeom>
          <a:solidFill>
            <a:srgbClr val="FF6600">
              <a:alpha val="50195"/>
            </a:srgbClr>
          </a:solidFill>
          <a:ln w="9525">
            <a:solidFill>
              <a:schemeClr val="tx1"/>
            </a:solidFill>
            <a:round/>
            <a:headEnd/>
            <a:tailEnd/>
          </a:ln>
        </p:spPr>
        <p:txBody>
          <a:bodyPr wrap="none" lIns="36000" tIns="36000" rIns="36000" bIns="36000" anchor="ctr"/>
          <a:lstStyle/>
          <a:p>
            <a:pPr algn="ctr"/>
            <a:r>
              <a:rPr lang="en-CA" sz="2800" b="1" dirty="0"/>
              <a:t>Science </a:t>
            </a:r>
            <a:r>
              <a:rPr lang="en-CA" sz="2800" b="1" dirty="0" err="1"/>
              <a:t>vs</a:t>
            </a:r>
            <a:r>
              <a:rPr lang="en-CA" sz="2800" b="1" dirty="0"/>
              <a:t> </a:t>
            </a:r>
            <a:endParaRPr lang="en-CA" sz="2800" b="1" dirty="0" smtClean="0"/>
          </a:p>
          <a:p>
            <a:pPr algn="ctr"/>
            <a:r>
              <a:rPr lang="en-CA" sz="2800" b="1" dirty="0" smtClean="0"/>
              <a:t>Pseudoscience</a:t>
            </a:r>
            <a:endParaRPr lang="en-CA" sz="2800" b="1" dirty="0"/>
          </a:p>
        </p:txBody>
      </p:sp>
      <p:sp>
        <p:nvSpPr>
          <p:cNvPr id="2070" name="AutoShape 15"/>
          <p:cNvSpPr>
            <a:spLocks noChangeArrowheads="1"/>
          </p:cNvSpPr>
          <p:nvPr/>
        </p:nvSpPr>
        <p:spPr bwMode="auto">
          <a:xfrm>
            <a:off x="539749" y="5927216"/>
            <a:ext cx="3024188" cy="930315"/>
          </a:xfrm>
          <a:prstGeom prst="roundRect">
            <a:avLst>
              <a:gd name="adj" fmla="val 16667"/>
            </a:avLst>
          </a:prstGeom>
          <a:solidFill>
            <a:srgbClr val="FF6600">
              <a:alpha val="50195"/>
            </a:srgbClr>
          </a:solidFill>
          <a:ln w="9525">
            <a:solidFill>
              <a:schemeClr val="tx1"/>
            </a:solidFill>
            <a:round/>
            <a:headEnd/>
            <a:tailEnd/>
          </a:ln>
        </p:spPr>
        <p:txBody>
          <a:bodyPr wrap="none" lIns="36000" tIns="36000" rIns="36000" bIns="36000" anchor="ctr"/>
          <a:lstStyle/>
          <a:p>
            <a:pPr algn="ctr"/>
            <a:r>
              <a:rPr lang="en-CA" sz="2800" b="1" dirty="0" smtClean="0"/>
              <a:t>Clicker Case </a:t>
            </a:r>
            <a:r>
              <a:rPr lang="en-CA" sz="2800" b="1" dirty="0"/>
              <a:t>Studies</a:t>
            </a:r>
          </a:p>
        </p:txBody>
      </p:sp>
      <p:sp>
        <p:nvSpPr>
          <p:cNvPr id="68" name="AutoShape 4"/>
          <p:cNvSpPr>
            <a:spLocks noChangeArrowheads="1"/>
          </p:cNvSpPr>
          <p:nvPr/>
        </p:nvSpPr>
        <p:spPr bwMode="auto">
          <a:xfrm>
            <a:off x="3563938" y="3877076"/>
            <a:ext cx="2475899" cy="2193559"/>
          </a:xfrm>
          <a:prstGeom prst="roundRect">
            <a:avLst>
              <a:gd name="adj" fmla="val 16667"/>
            </a:avLst>
          </a:prstGeom>
          <a:solidFill>
            <a:schemeClr val="accent6">
              <a:lumMod val="40000"/>
              <a:lumOff val="60000"/>
              <a:alpha val="50195"/>
            </a:schemeClr>
          </a:solidFill>
          <a:ln w="9525">
            <a:solidFill>
              <a:schemeClr val="tx1"/>
            </a:solidFill>
            <a:round/>
            <a:headEnd/>
            <a:tailEnd/>
          </a:ln>
        </p:spPr>
        <p:txBody>
          <a:bodyPr wrap="none" lIns="36000" tIns="36000" rIns="36000" bIns="36000" anchor="ctr"/>
          <a:lstStyle/>
          <a:p>
            <a:pPr algn="ctr">
              <a:defRPr/>
            </a:pPr>
            <a:r>
              <a:rPr lang="en-CA" sz="2800" b="1" dirty="0" smtClean="0">
                <a:ea typeface="ＭＳ Ｐゴシック" charset="0"/>
                <a:cs typeface="+mn-cs"/>
              </a:rPr>
              <a:t>Group</a:t>
            </a:r>
          </a:p>
          <a:p>
            <a:pPr algn="ctr">
              <a:defRPr/>
            </a:pPr>
            <a:r>
              <a:rPr lang="en-CA" sz="2800" b="1" dirty="0" smtClean="0">
                <a:ea typeface="ＭＳ Ｐゴシック" charset="0"/>
                <a:cs typeface="+mn-cs"/>
              </a:rPr>
              <a:t> </a:t>
            </a:r>
            <a:r>
              <a:rPr lang="en-CA" sz="2800" b="1" dirty="0">
                <a:ea typeface="ＭＳ Ｐゴシック" charset="0"/>
                <a:cs typeface="+mn-cs"/>
              </a:rPr>
              <a:t>Experimental </a:t>
            </a:r>
            <a:endParaRPr lang="en-CA" sz="2800" b="1" dirty="0" smtClean="0">
              <a:ea typeface="ＭＳ Ｐゴシック" charset="0"/>
              <a:cs typeface="+mn-cs"/>
            </a:endParaRPr>
          </a:p>
          <a:p>
            <a:pPr algn="ctr">
              <a:defRPr/>
            </a:pPr>
            <a:r>
              <a:rPr lang="en-CA" sz="2800" b="1" dirty="0" smtClean="0">
                <a:ea typeface="ＭＳ Ｐゴシック" charset="0"/>
                <a:cs typeface="+mn-cs"/>
              </a:rPr>
              <a:t>Design </a:t>
            </a:r>
            <a:endParaRPr lang="en-CA" sz="2800" b="1" dirty="0">
              <a:ea typeface="ＭＳ Ｐゴシック" charset="0"/>
              <a:cs typeface="+mn-cs"/>
            </a:endParaRPr>
          </a:p>
          <a:p>
            <a:pPr algn="ctr">
              <a:defRPr/>
            </a:pPr>
            <a:r>
              <a:rPr lang="en-CA" sz="2800" b="1" dirty="0">
                <a:ea typeface="ＭＳ Ｐゴシック" charset="0"/>
                <a:cs typeface="+mn-cs"/>
              </a:rPr>
              <a:t>Brainstorming </a:t>
            </a:r>
            <a:endParaRPr lang="en-CA" sz="2800" b="1" dirty="0" smtClean="0">
              <a:ea typeface="ＭＳ Ｐゴシック" charset="0"/>
              <a:cs typeface="+mn-cs"/>
            </a:endParaRPr>
          </a:p>
          <a:p>
            <a:pPr algn="ctr">
              <a:defRPr/>
            </a:pPr>
            <a:r>
              <a:rPr lang="en-CA" sz="2800" b="1" dirty="0" smtClean="0">
                <a:ea typeface="ＭＳ Ｐゴシック" charset="0"/>
                <a:cs typeface="+mn-cs"/>
              </a:rPr>
              <a:t>Session</a:t>
            </a:r>
            <a:endParaRPr lang="en-CA" sz="2800" b="1" dirty="0">
              <a:ea typeface="ＭＳ Ｐゴシック" charset="0"/>
              <a:cs typeface="+mn-cs"/>
            </a:endParaRPr>
          </a:p>
        </p:txBody>
      </p:sp>
      <p:cxnSp>
        <p:nvCxnSpPr>
          <p:cNvPr id="4" name="Straight Arrow Connector 3"/>
          <p:cNvCxnSpPr>
            <a:cxnSpLocks noChangeShapeType="1"/>
            <a:stCxn id="2052" idx="2"/>
            <a:endCxn id="2053" idx="0"/>
          </p:cNvCxnSpPr>
          <p:nvPr/>
        </p:nvCxnSpPr>
        <p:spPr bwMode="auto">
          <a:xfrm flipH="1">
            <a:off x="269874" y="1719282"/>
            <a:ext cx="53976" cy="4524317"/>
          </a:xfrm>
          <a:prstGeom prst="straightConnector1">
            <a:avLst/>
          </a:prstGeom>
          <a:noFill/>
          <a:ln w="25400">
            <a:solidFill>
              <a:schemeClr val="tx1"/>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9820517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6958"/>
            <a:ext cx="8229600" cy="1143000"/>
          </a:xfrm>
        </p:spPr>
        <p:txBody>
          <a:bodyPr/>
          <a:lstStyle/>
          <a:p>
            <a:r>
              <a:rPr lang="en-US" dirty="0" smtClean="0"/>
              <a:t>In class example - UTM</a:t>
            </a:r>
            <a:endParaRPr lang="en-US" dirty="0"/>
          </a:p>
        </p:txBody>
      </p:sp>
      <p:sp>
        <p:nvSpPr>
          <p:cNvPr id="3" name="Content Placeholder 2"/>
          <p:cNvSpPr>
            <a:spLocks noGrp="1"/>
          </p:cNvSpPr>
          <p:nvPr>
            <p:ph idx="1"/>
          </p:nvPr>
        </p:nvSpPr>
        <p:spPr>
          <a:xfrm>
            <a:off x="457200" y="5031965"/>
            <a:ext cx="8229600" cy="2047555"/>
          </a:xfrm>
        </p:spPr>
        <p:txBody>
          <a:bodyPr/>
          <a:lstStyle/>
          <a:p>
            <a:r>
              <a:rPr lang="en-US" dirty="0" smtClean="0"/>
              <a:t>“You should take chlorophyll supplements because your need to oxygenate your bowel”</a:t>
            </a:r>
          </a:p>
          <a:p>
            <a:endParaRPr lang="en-US" dirty="0"/>
          </a:p>
        </p:txBody>
      </p:sp>
      <p:pic>
        <p:nvPicPr>
          <p:cNvPr id="4" name="Picture 3"/>
          <p:cNvPicPr>
            <a:picLocks noChangeAspect="1"/>
          </p:cNvPicPr>
          <p:nvPr/>
        </p:nvPicPr>
        <p:blipFill>
          <a:blip r:embed="rId2"/>
          <a:stretch>
            <a:fillRect/>
          </a:stretch>
        </p:blipFill>
        <p:spPr>
          <a:xfrm>
            <a:off x="331323" y="1269958"/>
            <a:ext cx="3810000" cy="3810000"/>
          </a:xfrm>
          <a:prstGeom prst="rect">
            <a:avLst/>
          </a:prstGeom>
        </p:spPr>
      </p:pic>
      <p:pic>
        <p:nvPicPr>
          <p:cNvPr id="5" name="Picture 4"/>
          <p:cNvPicPr>
            <a:picLocks noChangeAspect="1"/>
          </p:cNvPicPr>
          <p:nvPr/>
        </p:nvPicPr>
        <p:blipFill>
          <a:blip r:embed="rId3"/>
          <a:stretch>
            <a:fillRect/>
          </a:stretch>
        </p:blipFill>
        <p:spPr>
          <a:xfrm>
            <a:off x="3617835" y="1269958"/>
            <a:ext cx="4899439" cy="3162242"/>
          </a:xfrm>
          <a:prstGeom prst="rect">
            <a:avLst/>
          </a:prstGeom>
        </p:spPr>
      </p:pic>
      <p:sp>
        <p:nvSpPr>
          <p:cNvPr id="6" name="TextBox 5"/>
          <p:cNvSpPr txBox="1"/>
          <p:nvPr/>
        </p:nvSpPr>
        <p:spPr>
          <a:xfrm>
            <a:off x="12273" y="6475809"/>
            <a:ext cx="3605562" cy="369332"/>
          </a:xfrm>
          <a:prstGeom prst="rect">
            <a:avLst/>
          </a:prstGeom>
          <a:noFill/>
        </p:spPr>
        <p:txBody>
          <a:bodyPr wrap="none" rtlCol="0">
            <a:spAutoFit/>
          </a:bodyPr>
          <a:lstStyle/>
          <a:p>
            <a:r>
              <a:rPr lang="en-US" dirty="0" smtClean="0"/>
              <a:t>(See “Bad Science” by Ben </a:t>
            </a:r>
            <a:r>
              <a:rPr lang="en-US" dirty="0" err="1" smtClean="0"/>
              <a:t>Goldacre</a:t>
            </a:r>
            <a:r>
              <a:rPr lang="en-US" dirty="0" smtClean="0"/>
              <a:t>)</a:t>
            </a:r>
            <a:endParaRPr lang="en-US" dirty="0"/>
          </a:p>
        </p:txBody>
      </p:sp>
    </p:spTree>
    <p:extLst>
      <p:ext uri="{BB962C8B-B14F-4D97-AF65-F5344CB8AC3E}">
        <p14:creationId xmlns:p14="http://schemas.microsoft.com/office/powerpoint/2010/main" val="2519348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2"/>
          <p:cNvGrpSpPr>
            <a:grpSpLocks/>
          </p:cNvGrpSpPr>
          <p:nvPr/>
        </p:nvGrpSpPr>
        <p:grpSpPr bwMode="auto">
          <a:xfrm>
            <a:off x="60875" y="129603"/>
            <a:ext cx="9417248" cy="6524625"/>
            <a:chOff x="0" y="0"/>
            <a:chExt cx="9417248" cy="6525344"/>
          </a:xfrm>
        </p:grpSpPr>
        <p:sp>
          <p:nvSpPr>
            <p:cNvPr id="3085" name="TextBox 5"/>
            <p:cNvSpPr txBox="1">
              <a:spLocks noChangeArrowheads="1"/>
            </p:cNvSpPr>
            <p:nvPr/>
          </p:nvSpPr>
          <p:spPr bwMode="auto">
            <a:xfrm>
              <a:off x="0" y="168275"/>
              <a:ext cx="1619250" cy="461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sz="2400" b="1" u="sng" dirty="0"/>
                <a:t>Week</a:t>
              </a:r>
              <a:r>
                <a:rPr lang="en-US" sz="1400" b="1" u="sng" dirty="0"/>
                <a:t> #</a:t>
              </a:r>
            </a:p>
          </p:txBody>
        </p:sp>
        <p:sp>
          <p:nvSpPr>
            <p:cNvPr id="3086" name="TextBox 6"/>
            <p:cNvSpPr txBox="1">
              <a:spLocks noChangeArrowheads="1"/>
            </p:cNvSpPr>
            <p:nvPr/>
          </p:nvSpPr>
          <p:spPr bwMode="auto">
            <a:xfrm>
              <a:off x="107950" y="765175"/>
              <a:ext cx="431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sz="1400"/>
                <a:t>1.</a:t>
              </a:r>
            </a:p>
          </p:txBody>
        </p:sp>
        <p:sp>
          <p:nvSpPr>
            <p:cNvPr id="3087" name="TextBox 13"/>
            <p:cNvSpPr txBox="1">
              <a:spLocks noChangeArrowheads="1"/>
            </p:cNvSpPr>
            <p:nvPr/>
          </p:nvSpPr>
          <p:spPr bwMode="auto">
            <a:xfrm>
              <a:off x="54100" y="6164368"/>
              <a:ext cx="431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sz="1400"/>
                <a:t>16.</a:t>
              </a:r>
            </a:p>
          </p:txBody>
        </p:sp>
        <p:sp>
          <p:nvSpPr>
            <p:cNvPr id="3088" name="TextBox 28"/>
            <p:cNvSpPr txBox="1">
              <a:spLocks noChangeArrowheads="1"/>
            </p:cNvSpPr>
            <p:nvPr/>
          </p:nvSpPr>
          <p:spPr bwMode="auto">
            <a:xfrm>
              <a:off x="899169" y="97468"/>
              <a:ext cx="3545285" cy="461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ctr" eaLnBrk="1" hangingPunct="1"/>
              <a:r>
                <a:rPr lang="en-US" sz="2400" b="1" u="sng" dirty="0"/>
                <a:t>Lab Intervention</a:t>
              </a:r>
            </a:p>
          </p:txBody>
        </p:sp>
        <p:sp>
          <p:nvSpPr>
            <p:cNvPr id="3089" name="TextBox 29"/>
            <p:cNvSpPr txBox="1">
              <a:spLocks noChangeArrowheads="1"/>
            </p:cNvSpPr>
            <p:nvPr/>
          </p:nvSpPr>
          <p:spPr bwMode="auto">
            <a:xfrm>
              <a:off x="6517258" y="168274"/>
              <a:ext cx="2899990" cy="461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sz="2400" b="1" u="sng" dirty="0"/>
                <a:t>Assessment</a:t>
              </a:r>
            </a:p>
          </p:txBody>
        </p:sp>
        <p:sp>
          <p:nvSpPr>
            <p:cNvPr id="3090" name="AutoShape 4"/>
            <p:cNvSpPr>
              <a:spLocks noChangeArrowheads="1"/>
            </p:cNvSpPr>
            <p:nvPr/>
          </p:nvSpPr>
          <p:spPr bwMode="auto">
            <a:xfrm>
              <a:off x="6808040" y="825113"/>
              <a:ext cx="1943472" cy="504056"/>
            </a:xfrm>
            <a:prstGeom prst="roundRect">
              <a:avLst>
                <a:gd name="adj" fmla="val 16667"/>
              </a:avLst>
            </a:prstGeom>
            <a:solidFill>
              <a:srgbClr val="0070C0">
                <a:alpha val="50195"/>
              </a:srgbClr>
            </a:solidFill>
            <a:ln w="9525">
              <a:solidFill>
                <a:schemeClr val="tx1"/>
              </a:solidFill>
              <a:round/>
              <a:headEnd/>
              <a:tailEnd/>
            </a:ln>
          </p:spPr>
          <p:txBody>
            <a:bodyPr wrap="none" lIns="36000" tIns="36000" rIns="36000" bIns="36000" anchor="ctr"/>
            <a:lstStyle/>
            <a:p>
              <a:pPr algn="ctr"/>
              <a:r>
                <a:rPr lang="en-CA" sz="2400" b="1" dirty="0" smtClean="0"/>
                <a:t>EDAT pretest</a:t>
              </a:r>
              <a:endParaRPr lang="en-CA" sz="2400" b="1" dirty="0"/>
            </a:p>
          </p:txBody>
        </p:sp>
        <p:sp>
          <p:nvSpPr>
            <p:cNvPr id="3091" name="AutoShape 4"/>
            <p:cNvSpPr>
              <a:spLocks noChangeArrowheads="1"/>
            </p:cNvSpPr>
            <p:nvPr/>
          </p:nvSpPr>
          <p:spPr bwMode="auto">
            <a:xfrm>
              <a:off x="6670664" y="4920317"/>
              <a:ext cx="2473335" cy="1478585"/>
            </a:xfrm>
            <a:prstGeom prst="roundRect">
              <a:avLst>
                <a:gd name="adj" fmla="val 16667"/>
              </a:avLst>
            </a:prstGeom>
            <a:solidFill>
              <a:srgbClr val="0070C0">
                <a:alpha val="50195"/>
              </a:srgbClr>
            </a:solidFill>
            <a:ln w="9525">
              <a:solidFill>
                <a:schemeClr val="tx1"/>
              </a:solidFill>
              <a:round/>
              <a:headEnd/>
              <a:tailEnd/>
            </a:ln>
          </p:spPr>
          <p:txBody>
            <a:bodyPr wrap="none" lIns="36000" tIns="36000" rIns="36000" bIns="36000" anchor="ctr"/>
            <a:lstStyle/>
            <a:p>
              <a:pPr algn="ctr"/>
              <a:r>
                <a:rPr lang="en-CA" sz="2400" b="1" dirty="0"/>
                <a:t>EDAT, </a:t>
              </a:r>
              <a:r>
                <a:rPr lang="en-CA" sz="2400" b="1" dirty="0" smtClean="0"/>
                <a:t>SPARST </a:t>
              </a:r>
              <a:endParaRPr lang="en-CA" sz="2400" b="1" dirty="0"/>
            </a:p>
            <a:p>
              <a:pPr algn="ctr"/>
              <a:r>
                <a:rPr lang="en-CA" sz="2400" b="1" dirty="0"/>
                <a:t>2nd Lab Practical</a:t>
              </a:r>
            </a:p>
          </p:txBody>
        </p:sp>
        <p:cxnSp>
          <p:nvCxnSpPr>
            <p:cNvPr id="4" name="Straight Arrow Connector 3"/>
            <p:cNvCxnSpPr>
              <a:cxnSpLocks noChangeShapeType="1"/>
              <a:stCxn id="3086" idx="2"/>
              <a:endCxn id="3087" idx="0"/>
            </p:cNvCxnSpPr>
            <p:nvPr/>
          </p:nvCxnSpPr>
          <p:spPr bwMode="auto">
            <a:xfrm flipH="1">
              <a:off x="270000" y="1073150"/>
              <a:ext cx="53850" cy="5091218"/>
            </a:xfrm>
            <a:prstGeom prst="straightConnector1">
              <a:avLst/>
            </a:prstGeom>
            <a:noFill/>
            <a:ln w="25400">
              <a:solidFill>
                <a:schemeClr val="tx1"/>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 name="Rectangle 1"/>
            <p:cNvSpPr>
              <a:spLocks noChangeArrowheads="1"/>
            </p:cNvSpPr>
            <p:nvPr/>
          </p:nvSpPr>
          <p:spPr bwMode="auto">
            <a:xfrm>
              <a:off x="0" y="0"/>
              <a:ext cx="9144000" cy="6525344"/>
            </a:xfrm>
            <a:prstGeom prst="rect">
              <a:avLst/>
            </a:prstGeom>
            <a:noFill/>
            <a:ln w="28575">
              <a:solidFill>
                <a:schemeClr val="tx1"/>
              </a:solidFill>
              <a:miter lim="800000"/>
              <a:headEnd/>
              <a:tailEnd/>
            </a:ln>
            <a:effectLst>
              <a:outerShdw blurRad="40000" dist="23000" dir="5400000" rotWithShape="0">
                <a:srgbClr val="00000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a:defRPr/>
              </a:pPr>
              <a:endParaRPr lang="en-US">
                <a:solidFill>
                  <a:schemeClr val="lt1"/>
                </a:solidFill>
                <a:latin typeface="+mn-lt"/>
                <a:ea typeface="+mn-ea"/>
                <a:cs typeface="+mn-cs"/>
              </a:endParaRPr>
            </a:p>
          </p:txBody>
        </p:sp>
      </p:grpSp>
      <p:sp>
        <p:nvSpPr>
          <p:cNvPr id="3075" name="AutoShape 4"/>
          <p:cNvSpPr>
            <a:spLocks noChangeArrowheads="1"/>
          </p:cNvSpPr>
          <p:nvPr/>
        </p:nvSpPr>
        <p:spPr bwMode="auto">
          <a:xfrm>
            <a:off x="6868915" y="3293456"/>
            <a:ext cx="2160588" cy="719138"/>
          </a:xfrm>
          <a:prstGeom prst="roundRect">
            <a:avLst>
              <a:gd name="adj" fmla="val 16667"/>
            </a:avLst>
          </a:prstGeom>
          <a:solidFill>
            <a:srgbClr val="0070C0">
              <a:alpha val="50195"/>
            </a:srgbClr>
          </a:solidFill>
          <a:ln w="9525">
            <a:solidFill>
              <a:schemeClr val="tx1"/>
            </a:solidFill>
            <a:round/>
            <a:headEnd/>
            <a:tailEnd/>
          </a:ln>
        </p:spPr>
        <p:txBody>
          <a:bodyPr wrap="none" lIns="36000" tIns="36000" rIns="36000" bIns="36000" anchor="ctr"/>
          <a:lstStyle/>
          <a:p>
            <a:pPr algn="ctr"/>
            <a:r>
              <a:rPr lang="en-CA" sz="2000" b="1" dirty="0"/>
              <a:t>1st Lab Practical</a:t>
            </a:r>
          </a:p>
        </p:txBody>
      </p:sp>
      <p:sp>
        <p:nvSpPr>
          <p:cNvPr id="29" name="AutoShape 4"/>
          <p:cNvSpPr>
            <a:spLocks noChangeArrowheads="1"/>
          </p:cNvSpPr>
          <p:nvPr/>
        </p:nvSpPr>
        <p:spPr bwMode="auto">
          <a:xfrm>
            <a:off x="384725" y="623795"/>
            <a:ext cx="6193407" cy="1578229"/>
          </a:xfrm>
          <a:prstGeom prst="roundRect">
            <a:avLst>
              <a:gd name="adj" fmla="val 16667"/>
            </a:avLst>
          </a:prstGeom>
          <a:solidFill>
            <a:schemeClr val="accent6">
              <a:lumMod val="40000"/>
              <a:lumOff val="60000"/>
              <a:alpha val="50195"/>
            </a:schemeClr>
          </a:solidFill>
          <a:ln w="9525">
            <a:solidFill>
              <a:schemeClr val="tx1"/>
            </a:solidFill>
            <a:round/>
            <a:headEnd/>
            <a:tailEnd/>
          </a:ln>
        </p:spPr>
        <p:txBody>
          <a:bodyPr wrap="none" lIns="36000" tIns="36000" rIns="36000" bIns="36000" anchor="ctr"/>
          <a:lstStyle/>
          <a:p>
            <a:pPr algn="ctr">
              <a:defRPr/>
            </a:pPr>
            <a:r>
              <a:rPr lang="en-CA" sz="2800" b="1" dirty="0" smtClean="0">
                <a:ea typeface="ＭＳ Ｐゴシック" charset="0"/>
              </a:rPr>
              <a:t>Inquiry Lab – Optimization of</a:t>
            </a:r>
          </a:p>
          <a:p>
            <a:pPr algn="ctr">
              <a:defRPr/>
            </a:pPr>
            <a:r>
              <a:rPr lang="en-CA" sz="2800" b="1" dirty="0" smtClean="0">
                <a:ea typeface="ＭＳ Ｐゴシック" charset="0"/>
              </a:rPr>
              <a:t> ethanol production</a:t>
            </a:r>
          </a:p>
          <a:p>
            <a:pPr algn="ctr">
              <a:defRPr/>
            </a:pPr>
            <a:r>
              <a:rPr lang="en-CA" sz="2800" b="1" dirty="0" smtClean="0">
                <a:ea typeface="ＭＳ Ｐゴシック" charset="0"/>
              </a:rPr>
              <a:t>(Yeast respiration)</a:t>
            </a:r>
          </a:p>
          <a:p>
            <a:pPr algn="ctr">
              <a:defRPr/>
            </a:pPr>
            <a:endParaRPr lang="en-CA" sz="2000" b="1" dirty="0">
              <a:ea typeface="ＭＳ Ｐゴシック" charset="0"/>
              <a:cs typeface="+mn-cs"/>
            </a:endParaRPr>
          </a:p>
        </p:txBody>
      </p:sp>
      <p:sp>
        <p:nvSpPr>
          <p:cNvPr id="33" name="AutoShape 4"/>
          <p:cNvSpPr>
            <a:spLocks noChangeArrowheads="1"/>
          </p:cNvSpPr>
          <p:nvPr/>
        </p:nvSpPr>
        <p:spPr bwMode="auto">
          <a:xfrm>
            <a:off x="384725" y="2202025"/>
            <a:ext cx="6193407" cy="1477784"/>
          </a:xfrm>
          <a:prstGeom prst="roundRect">
            <a:avLst>
              <a:gd name="adj" fmla="val 16667"/>
            </a:avLst>
          </a:prstGeom>
          <a:solidFill>
            <a:schemeClr val="accent6">
              <a:lumMod val="40000"/>
              <a:lumOff val="60000"/>
              <a:alpha val="50195"/>
            </a:schemeClr>
          </a:solidFill>
          <a:ln w="9525">
            <a:solidFill>
              <a:schemeClr val="tx1"/>
            </a:solidFill>
            <a:round/>
            <a:headEnd/>
            <a:tailEnd/>
          </a:ln>
        </p:spPr>
        <p:txBody>
          <a:bodyPr wrap="none" lIns="36000" tIns="36000" rIns="36000" bIns="36000" anchor="ctr"/>
          <a:lstStyle/>
          <a:p>
            <a:pPr algn="ctr">
              <a:defRPr/>
            </a:pPr>
            <a:r>
              <a:rPr lang="en-CA" sz="2800" b="1" dirty="0" smtClean="0">
                <a:ea typeface="ＭＳ Ｐゴシック" charset="0"/>
              </a:rPr>
              <a:t>Inquiry </a:t>
            </a:r>
            <a:r>
              <a:rPr lang="en-CA" sz="2800" b="1" dirty="0">
                <a:ea typeface="ＭＳ Ｐゴシック" charset="0"/>
              </a:rPr>
              <a:t>Lab:  </a:t>
            </a:r>
            <a:r>
              <a:rPr lang="en-CA" sz="2800" b="1" dirty="0" smtClean="0">
                <a:ea typeface="ＭＳ Ｐゴシック" charset="0"/>
              </a:rPr>
              <a:t>Optimization of</a:t>
            </a:r>
            <a:endParaRPr lang="en-CA" sz="2800" b="1" dirty="0">
              <a:ea typeface="ＭＳ Ｐゴシック" charset="0"/>
            </a:endParaRPr>
          </a:p>
          <a:p>
            <a:pPr algn="ctr">
              <a:defRPr/>
            </a:pPr>
            <a:r>
              <a:rPr lang="en-CA" sz="2800" b="1" dirty="0">
                <a:ea typeface="ＭＳ Ｐゴシック" charset="0"/>
              </a:rPr>
              <a:t> </a:t>
            </a:r>
            <a:r>
              <a:rPr lang="en-CA" sz="2800" b="1" dirty="0" smtClean="0">
                <a:ea typeface="ＭＳ Ｐゴシック" charset="0"/>
              </a:rPr>
              <a:t>commercial osmotic dehydration</a:t>
            </a:r>
          </a:p>
          <a:p>
            <a:pPr algn="ctr">
              <a:defRPr/>
            </a:pPr>
            <a:r>
              <a:rPr lang="en-CA" sz="2800" b="1" dirty="0" smtClean="0">
                <a:ea typeface="ＭＳ Ｐゴシック" charset="0"/>
                <a:cs typeface="+mn-cs"/>
              </a:rPr>
              <a:t>(Diffusion and osmosis)</a:t>
            </a:r>
            <a:endParaRPr lang="en-CA" sz="2000" b="1" dirty="0">
              <a:ea typeface="ＭＳ Ｐゴシック" charset="0"/>
              <a:cs typeface="+mn-cs"/>
            </a:endParaRPr>
          </a:p>
        </p:txBody>
      </p:sp>
      <p:sp>
        <p:nvSpPr>
          <p:cNvPr id="36" name="AutoShape 4"/>
          <p:cNvSpPr>
            <a:spLocks noChangeArrowheads="1"/>
          </p:cNvSpPr>
          <p:nvPr/>
        </p:nvSpPr>
        <p:spPr bwMode="auto">
          <a:xfrm>
            <a:off x="384725" y="3679809"/>
            <a:ext cx="6193408" cy="1375270"/>
          </a:xfrm>
          <a:prstGeom prst="roundRect">
            <a:avLst>
              <a:gd name="adj" fmla="val 16667"/>
            </a:avLst>
          </a:prstGeom>
          <a:solidFill>
            <a:schemeClr val="accent6">
              <a:lumMod val="40000"/>
              <a:lumOff val="60000"/>
              <a:alpha val="50195"/>
            </a:schemeClr>
          </a:solidFill>
          <a:ln w="9525">
            <a:solidFill>
              <a:schemeClr val="tx1"/>
            </a:solidFill>
            <a:round/>
            <a:headEnd/>
            <a:tailEnd/>
          </a:ln>
        </p:spPr>
        <p:txBody>
          <a:bodyPr wrap="none" lIns="36000" tIns="36000" rIns="36000" bIns="36000" anchor="ctr"/>
          <a:lstStyle/>
          <a:p>
            <a:pPr algn="ctr">
              <a:defRPr/>
            </a:pPr>
            <a:r>
              <a:rPr lang="en-CA" sz="2800" b="1" dirty="0" smtClean="0">
                <a:ea typeface="ＭＳ Ｐゴシック" charset="0"/>
              </a:rPr>
              <a:t>Inquiry </a:t>
            </a:r>
            <a:r>
              <a:rPr lang="en-CA" sz="2800" b="1" dirty="0">
                <a:ea typeface="ＭＳ Ｐゴシック" charset="0"/>
              </a:rPr>
              <a:t>Lab: </a:t>
            </a:r>
            <a:r>
              <a:rPr lang="en-CA" sz="2800" b="1" dirty="0" smtClean="0">
                <a:ea typeface="ＭＳ Ｐゴシック" charset="0"/>
              </a:rPr>
              <a:t>Optimize greenhouse</a:t>
            </a:r>
          </a:p>
          <a:p>
            <a:pPr algn="ctr">
              <a:defRPr/>
            </a:pPr>
            <a:r>
              <a:rPr lang="en-CA" sz="2800" b="1" dirty="0" smtClean="0">
                <a:ea typeface="ＭＳ Ｐゴシック" charset="0"/>
              </a:rPr>
              <a:t> photosynthetic rate</a:t>
            </a:r>
          </a:p>
          <a:p>
            <a:pPr algn="ctr">
              <a:defRPr/>
            </a:pPr>
            <a:r>
              <a:rPr lang="en-CA" sz="2800" b="1" dirty="0" smtClean="0">
                <a:ea typeface="ＭＳ Ｐゴシック" charset="0"/>
              </a:rPr>
              <a:t>(Spectrophotometry and Photosynthesis</a:t>
            </a:r>
            <a:endParaRPr lang="en-CA" sz="2800" b="1" dirty="0">
              <a:ea typeface="ＭＳ Ｐゴシック" charset="0"/>
              <a:cs typeface="+mn-cs"/>
            </a:endParaRPr>
          </a:p>
        </p:txBody>
      </p:sp>
      <p:sp>
        <p:nvSpPr>
          <p:cNvPr id="40" name="AutoShape 4"/>
          <p:cNvSpPr>
            <a:spLocks noChangeArrowheads="1"/>
          </p:cNvSpPr>
          <p:nvPr/>
        </p:nvSpPr>
        <p:spPr bwMode="auto">
          <a:xfrm>
            <a:off x="357801" y="5055079"/>
            <a:ext cx="6081910" cy="1802921"/>
          </a:xfrm>
          <a:prstGeom prst="roundRect">
            <a:avLst>
              <a:gd name="adj" fmla="val 16667"/>
            </a:avLst>
          </a:prstGeom>
          <a:solidFill>
            <a:schemeClr val="accent6">
              <a:lumMod val="40000"/>
              <a:lumOff val="60000"/>
              <a:alpha val="50195"/>
            </a:schemeClr>
          </a:solidFill>
          <a:ln w="9525">
            <a:solidFill>
              <a:schemeClr val="tx1"/>
            </a:solidFill>
            <a:round/>
            <a:headEnd/>
            <a:tailEnd/>
          </a:ln>
        </p:spPr>
        <p:txBody>
          <a:bodyPr wrap="none" lIns="36000" tIns="36000" rIns="36000" bIns="36000" anchor="ctr"/>
          <a:lstStyle/>
          <a:p>
            <a:pPr algn="ctr">
              <a:defRPr/>
            </a:pPr>
            <a:endParaRPr lang="en-CA" sz="2800" b="1" dirty="0" smtClean="0">
              <a:ea typeface="ＭＳ Ｐゴシック" charset="0"/>
              <a:cs typeface="+mn-cs"/>
            </a:endParaRPr>
          </a:p>
          <a:p>
            <a:pPr algn="ctr">
              <a:defRPr/>
            </a:pPr>
            <a:r>
              <a:rPr lang="en-CA" sz="2800" b="1" dirty="0" smtClean="0">
                <a:ea typeface="ＭＳ Ｐゴシック" charset="0"/>
                <a:cs typeface="+mn-cs"/>
              </a:rPr>
              <a:t>Inquiry </a:t>
            </a:r>
            <a:r>
              <a:rPr lang="en-CA" sz="2800" b="1" dirty="0">
                <a:ea typeface="ＭＳ Ｐゴシック" charset="0"/>
                <a:cs typeface="+mn-cs"/>
              </a:rPr>
              <a:t>Lab:  Does race exist</a:t>
            </a:r>
            <a:r>
              <a:rPr lang="en-CA" sz="2800" b="1" dirty="0" smtClean="0">
                <a:ea typeface="ＭＳ Ｐゴシック" charset="0"/>
                <a:cs typeface="+mn-cs"/>
              </a:rPr>
              <a:t>?</a:t>
            </a:r>
          </a:p>
          <a:p>
            <a:pPr algn="ctr">
              <a:defRPr/>
            </a:pPr>
            <a:r>
              <a:rPr lang="en-CA" sz="2400" b="1" dirty="0" smtClean="0">
                <a:ea typeface="ＭＳ Ｐゴシック" charset="0"/>
              </a:rPr>
              <a:t>From Peggy Brickman</a:t>
            </a:r>
          </a:p>
          <a:p>
            <a:pPr algn="ctr">
              <a:defRPr/>
            </a:pPr>
            <a:r>
              <a:rPr lang="en-CA" sz="2400" b="1" dirty="0" smtClean="0">
                <a:ea typeface="ＭＳ Ｐゴシック" charset="0"/>
              </a:rPr>
              <a:t> (ABLE proceedings Vol. 32)</a:t>
            </a:r>
          </a:p>
          <a:p>
            <a:pPr algn="ctr">
              <a:defRPr/>
            </a:pPr>
            <a:r>
              <a:rPr lang="en-CA" sz="2400" b="1" dirty="0" smtClean="0">
                <a:ea typeface="ＭＳ Ｐゴシック" charset="0"/>
              </a:rPr>
              <a:t>(DNA electrophoresis)</a:t>
            </a:r>
            <a:endParaRPr lang="en-CA" sz="2400" b="1" dirty="0">
              <a:ea typeface="ＭＳ Ｐゴシック" charset="0"/>
            </a:endParaRPr>
          </a:p>
          <a:p>
            <a:pPr algn="ctr">
              <a:defRPr/>
            </a:pPr>
            <a:r>
              <a:rPr lang="en-CA" sz="2800" b="1" dirty="0">
                <a:ea typeface="ＭＳ Ｐゴシック" charset="0"/>
                <a:cs typeface="+mn-cs"/>
              </a:rPr>
              <a:t> </a:t>
            </a:r>
          </a:p>
        </p:txBody>
      </p:sp>
    </p:spTree>
    <p:extLst>
      <p:ext uri="{BB962C8B-B14F-4D97-AF65-F5344CB8AC3E}">
        <p14:creationId xmlns:p14="http://schemas.microsoft.com/office/powerpoint/2010/main" val="32351834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3341</TotalTime>
  <Words>1162</Words>
  <Application>Microsoft Office PowerPoint</Application>
  <PresentationFormat>On-screen Show (4:3)</PresentationFormat>
  <Paragraphs>191</Paragraphs>
  <Slides>23</Slides>
  <Notes>7</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Median</vt:lpstr>
      <vt:lpstr>Improving scientific thinking and experimental design skills in undergraduate students  Angela Hodgson, North Dakota State University Fiona Rawle, University of Toronto at Mississauga.</vt:lpstr>
      <vt:lpstr>How did this collaboration start?</vt:lpstr>
      <vt:lpstr>Rationale – Science Process Skills</vt:lpstr>
      <vt:lpstr>Comparison of Classes</vt:lpstr>
      <vt:lpstr>Learning Outcomes</vt:lpstr>
      <vt:lpstr>UTM – Course Design</vt:lpstr>
      <vt:lpstr>PowerPoint Presentation</vt:lpstr>
      <vt:lpstr>In class example - UTM</vt:lpstr>
      <vt:lpstr>PowerPoint Presentation</vt:lpstr>
      <vt:lpstr>NDSU – Example Inquiry Lab</vt:lpstr>
      <vt:lpstr>Experimental Design Aptitude Test (Sirum, 2011 Bioscience)</vt:lpstr>
      <vt:lpstr>EDAT Scoring Rubric</vt:lpstr>
      <vt:lpstr>UTM: Pre and Post EDAT</vt:lpstr>
      <vt:lpstr>UTM: Pre and Post Rubric Item Score</vt:lpstr>
      <vt:lpstr>NDSU: Pre and Post EDAT</vt:lpstr>
      <vt:lpstr>NDSU: Pre and Post Rubric Item Score</vt:lpstr>
      <vt:lpstr>Learning Outcomes</vt:lpstr>
      <vt:lpstr>NDSU: Additional Rubric Items</vt:lpstr>
      <vt:lpstr>NDSU: Additional Pre and Post Rubric Item Scores</vt:lpstr>
      <vt:lpstr>What we learned?</vt:lpstr>
      <vt:lpstr>Future Directions</vt:lpstr>
      <vt:lpstr>Acknowledgements</vt:lpstr>
      <vt:lpstr>Science Process and Reasoning Skills Test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Implementation of a Scientific Literacy Project in a Large First Year Biology Class</dc:title>
  <dc:creator>Fiona Rawle</dc:creator>
  <cp:lastModifiedBy>Windows User</cp:lastModifiedBy>
  <cp:revision>50</cp:revision>
  <dcterms:created xsi:type="dcterms:W3CDTF">2012-03-11T01:49:09Z</dcterms:created>
  <dcterms:modified xsi:type="dcterms:W3CDTF">2013-03-17T15:34:27Z</dcterms:modified>
</cp:coreProperties>
</file>